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553" r:id="rId2"/>
    <p:sldId id="685" r:id="rId3"/>
    <p:sldId id="691" r:id="rId4"/>
    <p:sldId id="679" r:id="rId5"/>
    <p:sldId id="674" r:id="rId6"/>
    <p:sldId id="686" r:id="rId7"/>
    <p:sldId id="692" r:id="rId8"/>
    <p:sldId id="678" r:id="rId9"/>
    <p:sldId id="682" r:id="rId10"/>
    <p:sldId id="676" r:id="rId11"/>
    <p:sldId id="690" r:id="rId12"/>
    <p:sldId id="688" r:id="rId13"/>
  </p:sldIdLst>
  <p:sldSz cx="9756775" cy="745331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0850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0646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6366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17688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EAEAEA"/>
    <a:srgbClr val="FFFF66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2" autoAdjust="0"/>
    <p:restoredTop sz="94629" autoAdjust="0"/>
  </p:normalViewPr>
  <p:slideViewPr>
    <p:cSldViewPr>
      <p:cViewPr>
        <p:scale>
          <a:sx n="100" d="100"/>
          <a:sy n="100" d="100"/>
        </p:scale>
        <p:origin x="-42" y="36"/>
      </p:cViewPr>
      <p:guideLst>
        <p:guide orient="horz" pos="2348"/>
        <p:guide pos="30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2017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ЯНАО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605.80099999999948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2018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ЯНАО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673.74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9 месяцев 2019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ЯНАО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675.61800000000005</c:v>
                </c:pt>
              </c:numCache>
            </c:numRef>
          </c:val>
        </c:ser>
        <c:axId val="78154368"/>
        <c:axId val="78887936"/>
      </c:barChart>
      <c:catAx>
        <c:axId val="78154368"/>
        <c:scaling>
          <c:orientation val="minMax"/>
        </c:scaling>
        <c:axPos val="b"/>
        <c:majorTickMark val="none"/>
        <c:tickLblPos val="nextTo"/>
        <c:crossAx val="78887936"/>
        <c:crosses val="autoZero"/>
        <c:auto val="1"/>
        <c:lblAlgn val="ctr"/>
        <c:lblOffset val="100"/>
      </c:catAx>
      <c:valAx>
        <c:axId val="788879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200" dirty="0" smtClean="0"/>
                  <a:t>Тыс.дал</a:t>
                </a:r>
                <a:endParaRPr lang="ru-RU" sz="1200" dirty="0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7815436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ru-RU"/>
          </a:p>
        </c:txPr>
      </c:dTable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rebuchet MS" pitchFamily="34" charset="0"/>
              </a:defRPr>
            </a:pPr>
            <a:r>
              <a:rPr lang="ru-RU" dirty="0" smtClean="0"/>
              <a:t>Доля пива и пивных напитков  </a:t>
            </a:r>
            <a:r>
              <a:rPr lang="ru-RU" dirty="0"/>
              <a:t>от общего количества </a:t>
            </a:r>
            <a:r>
              <a:rPr lang="ru-RU" dirty="0" smtClean="0"/>
              <a:t>изъятой алкогольной продукции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от общего количества контрольных мероприятий на территории Свердловской области</c:v>
                </c:pt>
              </c:strCache>
            </c:strRef>
          </c:tx>
          <c:dLbls>
            <c:showPercent val="1"/>
          </c:dLbls>
          <c:cat>
            <c:strRef>
              <c:f>Лист1!$A$2:$A$3</c:f>
              <c:strCache>
                <c:ptCount val="2"/>
                <c:pt idx="0">
                  <c:v>пиво и пивные напитки</c:v>
                </c:pt>
                <c:pt idx="1">
                  <c:v>другая алкогольная продукция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</c:v>
                </c:pt>
                <c:pt idx="1">
                  <c:v>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>
            <a:defRPr sz="1400">
              <a:latin typeface="Trebuchet MS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1400">
              <a:latin typeface="Trebuchet MS" pitchFamily="34" charset="0"/>
            </a:defRPr>
          </a:pPr>
          <a:endParaRPr lang="ru-RU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Основные нарушения организаций</c:v>
                </c:pt>
              </c:strCache>
            </c:strRef>
          </c:tx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Нарушение порядка учета алкогольной продукции</c:v>
                </c:pt>
                <c:pt idx="1">
                  <c:v>Нарушение декларационного учета</c:v>
                </c:pt>
                <c:pt idx="2">
                  <c:v>Нарушение минимальной цены алкогольной продукции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1400">
              <a:latin typeface="Trebuchet MS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2017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ЯНАО</c:v>
                </c:pt>
              </c:strCache>
            </c:strRef>
          </c:cat>
          <c:val>
            <c:numRef>
              <c:f>Лист1!$B$2</c:f>
              <c:numCache>
                <c:formatCode>#,##0.00</c:formatCode>
                <c:ptCount val="1"/>
                <c:pt idx="0">
                  <c:v>2245.2350000000001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2018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ЯНАО</c:v>
                </c:pt>
              </c:strCache>
            </c:strRef>
          </c:cat>
          <c:val>
            <c:numRef>
              <c:f>Лист1!$C$2</c:f>
              <c:numCache>
                <c:formatCode>#,##0.00</c:formatCode>
                <c:ptCount val="1"/>
                <c:pt idx="0">
                  <c:v>2578.9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9 месяцев 2019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ЯНАО</c:v>
                </c:pt>
              </c:strCache>
            </c:strRef>
          </c:cat>
          <c:val>
            <c:numRef>
              <c:f>Лист1!$D$2</c:f>
              <c:numCache>
                <c:formatCode>#,##0.00</c:formatCode>
                <c:ptCount val="1"/>
                <c:pt idx="0">
                  <c:v>3381.8920000000012</c:v>
                </c:pt>
              </c:numCache>
            </c:numRef>
          </c:val>
        </c:ser>
        <c:axId val="78254080"/>
        <c:axId val="78255616"/>
      </c:barChart>
      <c:catAx>
        <c:axId val="78254080"/>
        <c:scaling>
          <c:orientation val="minMax"/>
        </c:scaling>
        <c:axPos val="b"/>
        <c:majorTickMark val="none"/>
        <c:tickLblPos val="nextTo"/>
        <c:crossAx val="78255616"/>
        <c:crosses val="autoZero"/>
        <c:auto val="1"/>
        <c:lblAlgn val="ctr"/>
        <c:lblOffset val="100"/>
      </c:catAx>
      <c:valAx>
        <c:axId val="782556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200" dirty="0" smtClean="0"/>
                  <a:t>Тыс.дал</a:t>
                </a:r>
                <a:endParaRPr lang="ru-RU" sz="1200" dirty="0"/>
              </a:p>
            </c:rich>
          </c:tx>
          <c:layout/>
        </c:title>
        <c:numFmt formatCode="#,##0.00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7825408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ru-RU"/>
          </a:p>
        </c:txPr>
      </c:dTable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2017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ЯНАО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2.29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2018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ЯНАО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3.569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9 месяцев 2019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ЯНАО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3.2080000000000002</c:v>
                </c:pt>
              </c:numCache>
            </c:numRef>
          </c:val>
        </c:ser>
        <c:axId val="78327808"/>
        <c:axId val="78329344"/>
      </c:barChart>
      <c:catAx>
        <c:axId val="78327808"/>
        <c:scaling>
          <c:orientation val="minMax"/>
        </c:scaling>
        <c:axPos val="b"/>
        <c:majorTickMark val="none"/>
        <c:tickLblPos val="nextTo"/>
        <c:crossAx val="78329344"/>
        <c:crosses val="autoZero"/>
        <c:auto val="1"/>
        <c:lblAlgn val="ctr"/>
        <c:lblOffset val="100"/>
      </c:catAx>
      <c:valAx>
        <c:axId val="783293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200" dirty="0" smtClean="0"/>
                  <a:t>Тыс.дал</a:t>
                </a:r>
                <a:endParaRPr lang="ru-RU" sz="1200" dirty="0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7832780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ru-RU"/>
          </a:p>
        </c:txPr>
      </c:dTable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Уральский федеральный округ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9 месяцев 2019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9</c:v>
                </c:pt>
              </c:numCache>
            </c:numRef>
          </c:val>
        </c:ser>
        <c:axId val="79017472"/>
        <c:axId val="79019008"/>
      </c:barChart>
      <c:catAx>
        <c:axId val="79017472"/>
        <c:scaling>
          <c:orientation val="minMax"/>
        </c:scaling>
        <c:axPos val="b"/>
        <c:numFmt formatCode="General" sourceLinked="1"/>
        <c:majorTickMark val="none"/>
        <c:tickLblPos val="nextTo"/>
        <c:crossAx val="79019008"/>
        <c:crosses val="autoZero"/>
        <c:auto val="1"/>
        <c:lblAlgn val="ctr"/>
        <c:lblOffset val="100"/>
      </c:catAx>
      <c:valAx>
        <c:axId val="7901900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901747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151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0.35989001064762682"/>
          <c:y val="2.4986360337020879E-2"/>
          <c:w val="0.59423217425621133"/>
          <c:h val="0.6157213589269631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Уральский федеральный округ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9 месяцев 2019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12</c:v>
                </c:pt>
                <c:pt idx="2">
                  <c:v>6</c:v>
                </c:pt>
                <c:pt idx="3">
                  <c:v>13</c:v>
                </c:pt>
              </c:numCache>
            </c:numRef>
          </c:val>
        </c:ser>
        <c:axId val="39104896"/>
        <c:axId val="39106432"/>
      </c:barChart>
      <c:catAx>
        <c:axId val="39104896"/>
        <c:scaling>
          <c:orientation val="minMax"/>
        </c:scaling>
        <c:axPos val="b"/>
        <c:numFmt formatCode="General" sourceLinked="1"/>
        <c:majorTickMark val="none"/>
        <c:tickLblPos val="nextTo"/>
        <c:crossAx val="39106432"/>
        <c:crosses val="autoZero"/>
        <c:auto val="1"/>
        <c:lblAlgn val="ctr"/>
        <c:lblOffset val="100"/>
      </c:catAx>
      <c:valAx>
        <c:axId val="3910643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3910489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150"/>
            </a:pPr>
            <a:endParaRPr lang="ru-RU"/>
          </a:p>
        </c:txPr>
      </c:dTable>
    </c:plotArea>
    <c:plotVisOnly val="1"/>
    <c:dispBlanksAs val="gap"/>
  </c:chart>
  <c:txPr>
    <a:bodyPr/>
    <a:lstStyle/>
    <a:p>
      <a:pPr>
        <a:defRPr sz="989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ru-RU" sz="1627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«Водка» </a:t>
            </a:r>
          </a:p>
        </c:rich>
      </c:tx>
      <c:layout>
        <c:manualLayout>
          <c:xMode val="edge"/>
          <c:yMode val="edge"/>
          <c:x val="0.89727945069275095"/>
          <c:y val="0"/>
        </c:manualLayout>
      </c:layout>
      <c:spPr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title>
    <c:plotArea>
      <c:layout>
        <c:manualLayout>
          <c:layoutTarget val="inner"/>
          <c:xMode val="edge"/>
          <c:yMode val="edge"/>
          <c:x val="7.4622428527959014E-2"/>
          <c:y val="0.11696032594285807"/>
          <c:w val="0.78535669357218663"/>
          <c:h val="0.70524131991048311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Уральский федеральный округ </c:v>
                </c:pt>
              </c:strCache>
            </c:strRef>
          </c:tx>
          <c:spPr>
            <a:ln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marker>
          <c:dLbls>
            <c:dLbl>
              <c:idx val="0"/>
              <c:layout>
                <c:manualLayout>
                  <c:x val="-7.2859235039991919E-3"/>
                  <c:y val="-8.3659545175332833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3.6429617519996058E-2"/>
                  <c:y val="-7.8430823601872784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4.5028085376517405E-3"/>
                  <c:y val="-9.511277844657845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5.6531565345591304E-2"/>
                  <c:y val="-9.6357947417607545E-2"/>
                </c:manualLayout>
              </c:layout>
              <c:dLblPos val="r"/>
              <c:showVal val="1"/>
            </c:dLbl>
            <c:spPr>
              <a:ln>
                <a:solidFill>
                  <a:srgbClr val="00B0F0"/>
                </a:solidFill>
              </a:ln>
            </c:spPr>
            <c:txPr>
              <a:bodyPr/>
              <a:lstStyle/>
              <a:p>
                <a:pPr>
                  <a:defRPr sz="1322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2016 год </c:v>
                </c:pt>
                <c:pt idx="1">
                  <c:v>2017 год </c:v>
                </c:pt>
                <c:pt idx="2">
                  <c:v>2018 год </c:v>
                </c:pt>
                <c:pt idx="3">
                  <c:v>9 месяцев 2019 года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18420</c:v>
                </c:pt>
                <c:pt idx="1">
                  <c:v>28383</c:v>
                </c:pt>
                <c:pt idx="2">
                  <c:v>2786.3</c:v>
                </c:pt>
                <c:pt idx="3">
                  <c:v>161.30000000000001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Ямало-Ненецкий автономный округ</c:v>
                </c:pt>
              </c:strCache>
            </c:strRef>
          </c:tx>
          <c:spPr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marker>
          <c:dLbls>
            <c:dLbl>
              <c:idx val="0"/>
              <c:layout>
                <c:manualLayout>
                  <c:x val="0"/>
                  <c:y val="-8.3659545175332889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6.0864651867871912E-2"/>
                  <c:y val="-7.8430980443914902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8.3391938437985466E-2"/>
                  <c:y val="-3.0376323658610482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2.0718503937007787E-3"/>
                  <c:y val="2.0914886293832483E-2"/>
                </c:manualLayout>
              </c:layout>
              <c:dLblPos val="r"/>
              <c:showVal val="1"/>
            </c:dLbl>
            <c:spPr>
              <a:ln>
                <a:solidFill>
                  <a:srgbClr val="FF0000"/>
                </a:solidFill>
              </a:ln>
            </c:spPr>
            <c:txPr>
              <a:bodyPr/>
              <a:lstStyle/>
              <a:p>
                <a:pPr>
                  <a:defRPr sz="1322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2016 год </c:v>
                </c:pt>
                <c:pt idx="1">
                  <c:v>2017 год </c:v>
                </c:pt>
                <c:pt idx="2">
                  <c:v>2018 год </c:v>
                </c:pt>
                <c:pt idx="3">
                  <c:v>9 месяцев 2019 года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0">
                  <c:v>522.12</c:v>
                </c:pt>
                <c:pt idx="1">
                  <c:v>1205</c:v>
                </c:pt>
                <c:pt idx="2">
                  <c:v>9.26</c:v>
                </c:pt>
                <c:pt idx="3">
                  <c:v>0</c:v>
                </c:pt>
              </c:numCache>
            </c:numRef>
          </c:val>
        </c:ser>
        <c:dLbls>
          <c:showVal val="1"/>
        </c:dLbls>
        <c:marker val="1"/>
        <c:axId val="82014592"/>
        <c:axId val="82016128"/>
      </c:lineChart>
      <c:catAx>
        <c:axId val="8201459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322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2016128"/>
        <c:crosses val="autoZero"/>
        <c:auto val="1"/>
        <c:lblAlgn val="ctr"/>
        <c:lblOffset val="100"/>
      </c:catAx>
      <c:valAx>
        <c:axId val="82016128"/>
        <c:scaling>
          <c:orientation val="minMax"/>
        </c:scaling>
        <c:axPos val="l"/>
        <c:majorGridlines/>
        <c:numFmt formatCode="#,##0.00" sourceLinked="1"/>
        <c:majorTickMark val="none"/>
        <c:tickLblPos val="nextTo"/>
        <c:txPr>
          <a:bodyPr/>
          <a:lstStyle/>
          <a:p>
            <a:pPr>
              <a:defRPr sz="122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2014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80230838589612"/>
          <c:y val="5.252061798451213E-2"/>
          <c:w val="0.13323384532227944"/>
          <c:h val="0.94621426073970649"/>
        </c:manualLayout>
      </c:layout>
      <c:txPr>
        <a:bodyPr/>
        <a:lstStyle/>
        <a:p>
          <a:pPr>
            <a:defRPr sz="122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31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ru-RU" sz="1476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«Пиво и пивные напитки» </a:t>
            </a:r>
          </a:p>
        </c:rich>
      </c:tx>
      <c:layout>
        <c:manualLayout>
          <c:xMode val="edge"/>
          <c:yMode val="edge"/>
          <c:x val="0.74464981733523017"/>
          <c:y val="8.0170700868337719E-2"/>
        </c:manualLayout>
      </c:layout>
      <c:spPr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title>
    <c:plotArea>
      <c:layout>
        <c:manualLayout>
          <c:layoutTarget val="inner"/>
          <c:xMode val="edge"/>
          <c:yMode val="edge"/>
          <c:x val="7.4622428527958903E-2"/>
          <c:y val="0.19873814208555951"/>
          <c:w val="0.78535669357218663"/>
          <c:h val="0.623463692468612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Уральский федеральный округ </c:v>
                </c:pt>
              </c:strCache>
            </c:strRef>
          </c:tx>
          <c:spPr>
            <a:ln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marker>
          <c:dLbls>
            <c:dLbl>
              <c:idx val="0"/>
              <c:layout>
                <c:manualLayout>
                  <c:x val="-3.2660466596187078E-2"/>
                  <c:y val="-8.0526019241287689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5.3889664342084712E-2"/>
                  <c:y val="-9.1458038124408697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3.4312445319335083E-2"/>
                  <c:y val="-8.8679730203400128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1.3957130358705272E-2"/>
                  <c:y val="-5.3959879906245373E-2"/>
                </c:manualLayout>
              </c:layout>
              <c:dLblPos val="r"/>
              <c:showVal val="1"/>
            </c:dLbl>
            <c:spPr>
              <a:ln>
                <a:solidFill>
                  <a:srgbClr val="00B0F0"/>
                </a:solidFill>
              </a:ln>
            </c:spPr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2016 год </c:v>
                </c:pt>
                <c:pt idx="1">
                  <c:v>2017 год </c:v>
                </c:pt>
                <c:pt idx="2">
                  <c:v>2018 год </c:v>
                </c:pt>
                <c:pt idx="3">
                  <c:v>9 месяцев 2019 года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4010</c:v>
                </c:pt>
                <c:pt idx="1">
                  <c:v>2814</c:v>
                </c:pt>
                <c:pt idx="2">
                  <c:v>20606.89</c:v>
                </c:pt>
                <c:pt idx="3">
                  <c:v>15134.6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Ямало-Ненецкий автономный округ</c:v>
                </c:pt>
              </c:strCache>
            </c:strRef>
          </c:tx>
          <c:spPr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marker>
          <c:dLbls>
            <c:dLbl>
              <c:idx val="0"/>
              <c:layout>
                <c:manualLayout>
                  <c:x val="-9.5921005093994746E-2"/>
                  <c:y val="-1.550161815061912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2.389317943364809E-2"/>
                  <c:y val="-3.6065384274827382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5.6878047653265325E-3"/>
                  <c:y val="-7.7367728607371455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1.7438698091851876E-2"/>
                  <c:y val="-7.6205256718948011E-2"/>
                </c:manualLayout>
              </c:layout>
              <c:dLblPos val="r"/>
              <c:showVal val="1"/>
            </c:dLbl>
            <c:spPr>
              <a:ln>
                <a:solidFill>
                  <a:srgbClr val="FF0000"/>
                </a:solidFill>
              </a:ln>
            </c:spPr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2016 год </c:v>
                </c:pt>
                <c:pt idx="1">
                  <c:v>2017 год </c:v>
                </c:pt>
                <c:pt idx="2">
                  <c:v>2018 год </c:v>
                </c:pt>
                <c:pt idx="3">
                  <c:v>9 месяцев 2019 года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110</c:v>
                </c:pt>
              </c:numCache>
            </c:numRef>
          </c:val>
        </c:ser>
        <c:dLbls>
          <c:showVal val="1"/>
        </c:dLbls>
        <c:marker val="1"/>
        <c:axId val="82103296"/>
        <c:axId val="82109184"/>
      </c:lineChart>
      <c:catAx>
        <c:axId val="8210329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2109184"/>
        <c:crosses val="autoZero"/>
        <c:auto val="1"/>
        <c:lblAlgn val="ctr"/>
        <c:lblOffset val="100"/>
      </c:catAx>
      <c:valAx>
        <c:axId val="82109184"/>
        <c:scaling>
          <c:orientation val="minMax"/>
        </c:scaling>
        <c:axPos val="l"/>
        <c:majorGridlines/>
        <c:numFmt formatCode="#,##0.00" sourceLinked="1"/>
        <c:majorTickMark val="none"/>
        <c:tickLblPos val="nextTo"/>
        <c:txPr>
          <a:bodyPr/>
          <a:lstStyle/>
          <a:p>
            <a:pPr>
              <a:defRPr sz="1107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2103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836462749849041"/>
          <c:y val="7.7409385489012258E-2"/>
          <c:w val="0.13983672159323246"/>
          <c:h val="0.81457347322201334"/>
        </c:manualLayout>
      </c:layout>
      <c:txPr>
        <a:bodyPr/>
        <a:lstStyle/>
        <a:p>
          <a:pPr>
            <a:defRPr sz="1107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66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0"/>
            </a:pPr>
            <a:r>
              <a:rPr lang="ru-RU" sz="1600" baseline="0" dirty="0" err="1" smtClean="0">
                <a:latin typeface="Trebuchet MS" pitchFamily="34" charset="0"/>
              </a:rPr>
              <a:t>Ямало</a:t>
            </a:r>
            <a:r>
              <a:rPr lang="ru-RU" sz="1600" baseline="0" dirty="0" smtClean="0">
                <a:latin typeface="Trebuchet MS" pitchFamily="34" charset="0"/>
              </a:rPr>
              <a:t>–Ненецкий автономный округ</a:t>
            </a:r>
            <a:endParaRPr lang="ru-RU" sz="1600" dirty="0">
              <a:latin typeface="Trebuchet MS" pitchFamily="34" charset="0"/>
            </a:endParaRPr>
          </a:p>
        </c:rich>
      </c:tx>
      <c:layout>
        <c:manualLayout>
          <c:xMode val="edge"/>
          <c:yMode val="edge"/>
          <c:x val="0.10825852805611488"/>
          <c:y val="1.3675117961352181E-2"/>
        </c:manualLayout>
      </c:layout>
    </c:title>
    <c:plotArea>
      <c:layout>
        <c:manualLayout>
          <c:layoutTarget val="inner"/>
          <c:xMode val="edge"/>
          <c:yMode val="edge"/>
          <c:x val="0.19530201117930049"/>
          <c:y val="0.2190969272595904"/>
          <c:w val="0.60312856613374854"/>
          <c:h val="0.5127193538584196"/>
        </c:manualLayout>
      </c:layout>
      <c:radarChart>
        <c:radarStyle val="filled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2018 года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нарушением порядка учета алкогольной продукции</c:v>
                </c:pt>
                <c:pt idx="2">
                  <c:v>несоблюдение минимальных цен</c:v>
                </c:pt>
                <c:pt idx="3">
                  <c:v>нарушением сроков представления декларации и искажением данных </c:v>
                </c:pt>
                <c:pt idx="4">
                  <c:v>выпуском и оборотом продукции маркированной поддельными  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8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2019 года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нарушением порядка учета алкогольной продукции</c:v>
                </c:pt>
                <c:pt idx="2">
                  <c:v>несоблюдение минимальных цен</c:v>
                </c:pt>
                <c:pt idx="3">
                  <c:v>нарушением сроков представления декларации и искажением данных </c:v>
                </c:pt>
                <c:pt idx="4">
                  <c:v>выпуском и оборотом продукции маркированной поддельными   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13</c:v>
                </c:pt>
                <c:pt idx="2">
                  <c:v>3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axId val="82142336"/>
        <c:axId val="82143872"/>
      </c:radarChart>
      <c:catAx>
        <c:axId val="82142336"/>
        <c:scaling>
          <c:orientation val="minMax"/>
        </c:scaling>
        <c:axPos val="b"/>
        <c:majorGridlines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000"/>
            </a:pPr>
            <a:endParaRPr lang="ru-RU"/>
          </a:p>
        </c:txPr>
        <c:crossAx val="82143872"/>
        <c:crosses val="autoZero"/>
        <c:auto val="1"/>
        <c:lblAlgn val="ctr"/>
        <c:lblOffset val="100"/>
      </c:catAx>
      <c:valAx>
        <c:axId val="82143872"/>
        <c:scaling>
          <c:orientation val="minMax"/>
        </c:scaling>
        <c:axPos val="l"/>
        <c:majorGridlines/>
        <c:title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21423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latin typeface="Trebuchet MS" pitchFamily="34" charset="0"/>
              </a:defRPr>
            </a:pPr>
            <a:r>
              <a:rPr lang="ru-RU" sz="1600" baseline="0" dirty="0" smtClean="0">
                <a:latin typeface="Trebuchet MS" pitchFamily="34" charset="0"/>
              </a:rPr>
              <a:t>Уральский федеральный округ</a:t>
            </a:r>
            <a:endParaRPr lang="ru-RU" sz="1600" dirty="0">
              <a:latin typeface="Trebuchet MS" pitchFamily="34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21606818322516663"/>
          <c:y val="0.11882953672337471"/>
          <c:w val="0.58698826402802151"/>
          <c:h val="0.64008993035141648"/>
        </c:manualLayout>
      </c:layout>
      <c:radarChart>
        <c:radarStyle val="filled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2018 года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несоблюдение минимальных цен</c:v>
                </c:pt>
                <c:pt idx="1">
                  <c:v>нарушением порядка учета алкогольной продукции</c:v>
                </c:pt>
                <c:pt idx="2">
                  <c:v>нарушением сроков представления декларации и искажением данных </c:v>
                </c:pt>
                <c:pt idx="3">
                  <c:v>выпуск и оборот продукции немаркированной специальными или акцизными марками</c:v>
                </c:pt>
                <c:pt idx="4">
                  <c:v>Прочие</c:v>
                </c:pt>
                <c:pt idx="5">
                  <c:v>выпуском и оборотом продукции маркированной поддельными   </c:v>
                </c:pt>
                <c:pt idx="6">
                  <c:v>Нарушение лицензионных требований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44</c:v>
                </c:pt>
                <c:pt idx="1">
                  <c:v>56</c:v>
                </c:pt>
                <c:pt idx="2">
                  <c:v>121</c:v>
                </c:pt>
                <c:pt idx="3">
                  <c:v>130</c:v>
                </c:pt>
                <c:pt idx="4">
                  <c:v>82</c:v>
                </c:pt>
                <c:pt idx="5">
                  <c:v>30</c:v>
                </c:pt>
                <c:pt idx="6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2019 года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несоблюдение минимальных цен</c:v>
                </c:pt>
                <c:pt idx="1">
                  <c:v>нарушением порядка учета алкогольной продукции</c:v>
                </c:pt>
                <c:pt idx="2">
                  <c:v>нарушением сроков представления декларации и искажением данных </c:v>
                </c:pt>
                <c:pt idx="3">
                  <c:v>выпуск и оборот продукции немаркированной специальными или акцизными марками</c:v>
                </c:pt>
                <c:pt idx="4">
                  <c:v>Прочие</c:v>
                </c:pt>
                <c:pt idx="5">
                  <c:v>выпуском и оборотом продукции маркированной поддельными   </c:v>
                </c:pt>
                <c:pt idx="6">
                  <c:v>Нарушение лицензионных требований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108</c:v>
                </c:pt>
                <c:pt idx="1">
                  <c:v>309</c:v>
                </c:pt>
                <c:pt idx="2">
                  <c:v>69</c:v>
                </c:pt>
                <c:pt idx="3">
                  <c:v>18</c:v>
                </c:pt>
                <c:pt idx="4">
                  <c:v>87</c:v>
                </c:pt>
                <c:pt idx="5">
                  <c:v>9</c:v>
                </c:pt>
                <c:pt idx="6">
                  <c:v>2</c:v>
                </c:pt>
              </c:numCache>
            </c:numRef>
          </c:val>
        </c:ser>
        <c:axId val="82207488"/>
        <c:axId val="82209024"/>
      </c:radarChart>
      <c:catAx>
        <c:axId val="82207488"/>
        <c:scaling>
          <c:orientation val="minMax"/>
        </c:scaling>
        <c:axPos val="b"/>
        <c:majorGridlines/>
        <c:numFmt formatCode="dd/mm/yyyy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000"/>
            </a:pPr>
            <a:endParaRPr lang="ru-RU"/>
          </a:p>
        </c:txPr>
        <c:crossAx val="82209024"/>
        <c:crosses val="autoZero"/>
        <c:auto val="1"/>
        <c:lblAlgn val="ctr"/>
        <c:lblOffset val="100"/>
      </c:catAx>
      <c:valAx>
        <c:axId val="8220902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8220748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0.0814</cdr:x>
      <cdr:y>0.30944</cdr:y>
    </cdr:from>
    <cdr:to>
      <cdr:x>0.26744</cdr:x>
      <cdr:y>0.43251</cdr:y>
    </cdr:to>
    <cdr:sp macro="" textlink="">
      <cdr:nvSpPr>
        <cdr:cNvPr id="2" name="TextBox 10"/>
        <cdr:cNvSpPr txBox="1"/>
      </cdr:nvSpPr>
      <cdr:spPr>
        <a:xfrm xmlns:a="http://schemas.openxmlformats.org/drawingml/2006/main">
          <a:off x="500066" y="928694"/>
          <a:ext cx="1143008" cy="369332"/>
        </a:xfrm>
        <a:prstGeom xmlns:a="http://schemas.openxmlformats.org/drawingml/2006/main" prst="rect">
          <a:avLst/>
        </a:prstGeom>
        <a:gradFill xmlns:a="http://schemas.openxmlformats.org/drawingml/2006/main" rotWithShape="1">
          <a:gsLst>
            <a:gs pos="0">
              <a:srgbClr val="4BACC6">
                <a:tint val="50000"/>
                <a:satMod val="300000"/>
              </a:srgbClr>
            </a:gs>
            <a:gs pos="35000">
              <a:srgbClr val="4BACC6">
                <a:tint val="37000"/>
                <a:satMod val="300000"/>
              </a:srgbClr>
            </a:gs>
            <a:gs pos="100000">
              <a:srgbClr val="4BACC6">
                <a:tint val="15000"/>
                <a:satMod val="350000"/>
              </a:srgbClr>
            </a:gs>
          </a:gsLst>
          <a:lin ang="16200000" scaled="1"/>
        </a:gradFill>
        <a:ln xmlns:a="http://schemas.openxmlformats.org/drawingml/2006/main" w="9525" cap="flat" cmpd="sng" algn="ctr">
          <a:solidFill>
            <a:srgbClr val="4BACC6">
              <a:shade val="95000"/>
              <a:satMod val="105000"/>
            </a:srgbClr>
          </a:solidFill>
          <a:prstDash val="solid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Calibri"/>
            </a:defRPr>
          </a:lvl1pPr>
          <a:lvl2pPr marL="450850" indent="1588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Calibri"/>
            </a:defRPr>
          </a:lvl2pPr>
          <a:lvl3pPr marL="906463" indent="1588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Calibri"/>
            </a:defRPr>
          </a:lvl3pPr>
          <a:lvl4pPr marL="1363663" indent="1588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Calibri"/>
            </a:defRPr>
          </a:lvl4pPr>
          <a:lvl5pPr marL="1817688" indent="1588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ru-RU" sz="1800" dirty="0" smtClean="0">
              <a:latin typeface="Trebuchet MS" pitchFamily="34" charset="0"/>
            </a:rPr>
            <a:t>СКЛАДЫ</a:t>
          </a:r>
          <a:endParaRPr lang="ru-RU" sz="1800" dirty="0">
            <a:latin typeface="Trebuchet MS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1AEE27-CD24-4B13-8B94-D2421AB47702}" type="datetimeFigureOut">
              <a:rPr lang="ru-RU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744538"/>
            <a:ext cx="48736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B2EB3B6-9E2B-44CF-904A-E7637D30B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08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646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366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76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8986" algn="l" defTabSz="9115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4783" algn="l" defTabSz="9115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0583" algn="l" defTabSz="9115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6379" algn="l" defTabSz="9115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80192A-B9F7-428F-982A-D170FB80C41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80192A-B9F7-428F-982A-D170FB80C41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80192A-B9F7-428F-982A-D170FB80C41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758" y="2315396"/>
            <a:ext cx="8293259" cy="1597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3516" y="4223544"/>
            <a:ext cx="6829743" cy="19047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73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3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8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4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0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6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0A492-EDF5-427A-B14E-C8141034E5DF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C2A9A-E1BB-4754-B3CD-8DA9F12F4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0503E-BAE1-49B2-9836-0456740011F3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34171-8A62-4F03-A288-23E3722B7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73662" y="298482"/>
            <a:ext cx="2195274" cy="635947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87839" y="298482"/>
            <a:ext cx="6423210" cy="635947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C2CDC-A512-4ADA-B380-638D431F5BD0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A39D-47FE-497B-9721-3B4519350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C698B-06E8-43F0-97FB-A2BECAE4F53E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CD8B-CFAE-42F6-9390-59B3D9CFC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720" y="4789481"/>
            <a:ext cx="8293259" cy="14803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70720" y="3159032"/>
            <a:ext cx="8293259" cy="16304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7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15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73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31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8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4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05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63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1F438-4DAB-491B-84BB-723A09011714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91611-AD23-4D99-B7F7-E2A128237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7839" y="1739108"/>
            <a:ext cx="4309242" cy="49188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9694" y="1739108"/>
            <a:ext cx="4309242" cy="49188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1BEB4-F546-4435-B1ED-DA6D34CF2168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6A006-0A96-4282-80AA-57CB54F9D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7845" y="1668369"/>
            <a:ext cx="4310937" cy="695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91" indent="0">
              <a:buNone/>
              <a:defRPr sz="2000" b="1"/>
            </a:lvl2pPr>
            <a:lvl3pPr marL="911596" indent="0">
              <a:buNone/>
              <a:defRPr sz="1800" b="1"/>
            </a:lvl3pPr>
            <a:lvl4pPr marL="1367387" indent="0">
              <a:buNone/>
              <a:defRPr sz="1600" b="1"/>
            </a:lvl4pPr>
            <a:lvl5pPr marL="1823190" indent="0">
              <a:buNone/>
              <a:defRPr sz="1600" b="1"/>
            </a:lvl5pPr>
            <a:lvl6pPr marL="2278986" indent="0">
              <a:buNone/>
              <a:defRPr sz="1600" b="1"/>
            </a:lvl6pPr>
            <a:lvl7pPr marL="2734783" indent="0">
              <a:buNone/>
              <a:defRPr sz="1600" b="1"/>
            </a:lvl7pPr>
            <a:lvl8pPr marL="3190583" indent="0">
              <a:buNone/>
              <a:defRPr sz="1600" b="1"/>
            </a:lvl8pPr>
            <a:lvl9pPr marL="364637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845" y="2363666"/>
            <a:ext cx="4310937" cy="42942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56311" y="1668369"/>
            <a:ext cx="4312630" cy="695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91" indent="0">
              <a:buNone/>
              <a:defRPr sz="2000" b="1"/>
            </a:lvl2pPr>
            <a:lvl3pPr marL="911596" indent="0">
              <a:buNone/>
              <a:defRPr sz="1800" b="1"/>
            </a:lvl3pPr>
            <a:lvl4pPr marL="1367387" indent="0">
              <a:buNone/>
              <a:defRPr sz="1600" b="1"/>
            </a:lvl4pPr>
            <a:lvl5pPr marL="1823190" indent="0">
              <a:buNone/>
              <a:defRPr sz="1600" b="1"/>
            </a:lvl5pPr>
            <a:lvl6pPr marL="2278986" indent="0">
              <a:buNone/>
              <a:defRPr sz="1600" b="1"/>
            </a:lvl6pPr>
            <a:lvl7pPr marL="2734783" indent="0">
              <a:buNone/>
              <a:defRPr sz="1600" b="1"/>
            </a:lvl7pPr>
            <a:lvl8pPr marL="3190583" indent="0">
              <a:buNone/>
              <a:defRPr sz="1600" b="1"/>
            </a:lvl8pPr>
            <a:lvl9pPr marL="364637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56311" y="2363666"/>
            <a:ext cx="4312630" cy="42942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E79FD-EE5B-4820-90B4-B2B7B200CA6A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E5F46-06BA-427B-A7AB-015549EE9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0F17C-4A11-4837-BE45-6DA59B915DD5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3672F-70A9-4BC3-B20B-E5A705778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E7BD2-7869-4953-A20E-1EB96BC2E2F7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D5B71-828C-4FF7-A560-EC5998375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839" y="296753"/>
            <a:ext cx="3209912" cy="1262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4628" y="296755"/>
            <a:ext cx="5454308" cy="6361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839" y="1559676"/>
            <a:ext cx="3209912" cy="5098274"/>
          </a:xfrm>
        </p:spPr>
        <p:txBody>
          <a:bodyPr/>
          <a:lstStyle>
            <a:lvl1pPr marL="0" indent="0">
              <a:buNone/>
              <a:defRPr sz="1400"/>
            </a:lvl1pPr>
            <a:lvl2pPr marL="455791" indent="0">
              <a:buNone/>
              <a:defRPr sz="1200"/>
            </a:lvl2pPr>
            <a:lvl3pPr marL="911596" indent="0">
              <a:buNone/>
              <a:defRPr sz="1000"/>
            </a:lvl3pPr>
            <a:lvl4pPr marL="1367387" indent="0">
              <a:buNone/>
              <a:defRPr sz="900"/>
            </a:lvl4pPr>
            <a:lvl5pPr marL="1823190" indent="0">
              <a:buNone/>
              <a:defRPr sz="900"/>
            </a:lvl5pPr>
            <a:lvl6pPr marL="2278986" indent="0">
              <a:buNone/>
              <a:defRPr sz="900"/>
            </a:lvl6pPr>
            <a:lvl7pPr marL="2734783" indent="0">
              <a:buNone/>
              <a:defRPr sz="900"/>
            </a:lvl7pPr>
            <a:lvl8pPr marL="3190583" indent="0">
              <a:buNone/>
              <a:defRPr sz="900"/>
            </a:lvl8pPr>
            <a:lvl9pPr marL="364637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FBB96-99DB-41D5-B950-5C1FA36A6A25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445CE-EA66-4662-AFE3-7F8C538C0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2397" y="5217319"/>
            <a:ext cx="5854065" cy="6159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12397" y="665967"/>
            <a:ext cx="5854065" cy="44719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5791" indent="0">
              <a:buNone/>
              <a:defRPr sz="2800"/>
            </a:lvl2pPr>
            <a:lvl3pPr marL="911596" indent="0">
              <a:buNone/>
              <a:defRPr sz="2400"/>
            </a:lvl3pPr>
            <a:lvl4pPr marL="1367387" indent="0">
              <a:buNone/>
              <a:defRPr sz="2000"/>
            </a:lvl4pPr>
            <a:lvl5pPr marL="1823190" indent="0">
              <a:buNone/>
              <a:defRPr sz="2000"/>
            </a:lvl5pPr>
            <a:lvl6pPr marL="2278986" indent="0">
              <a:buNone/>
              <a:defRPr sz="2000"/>
            </a:lvl6pPr>
            <a:lvl7pPr marL="2734783" indent="0">
              <a:buNone/>
              <a:defRPr sz="2000"/>
            </a:lvl7pPr>
            <a:lvl8pPr marL="3190583" indent="0">
              <a:buNone/>
              <a:defRPr sz="2000"/>
            </a:lvl8pPr>
            <a:lvl9pPr marL="3646379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12397" y="5833254"/>
            <a:ext cx="5854065" cy="874729"/>
          </a:xfrm>
        </p:spPr>
        <p:txBody>
          <a:bodyPr/>
          <a:lstStyle>
            <a:lvl1pPr marL="0" indent="0">
              <a:buNone/>
              <a:defRPr sz="1400"/>
            </a:lvl1pPr>
            <a:lvl2pPr marL="455791" indent="0">
              <a:buNone/>
              <a:defRPr sz="1200"/>
            </a:lvl2pPr>
            <a:lvl3pPr marL="911596" indent="0">
              <a:buNone/>
              <a:defRPr sz="1000"/>
            </a:lvl3pPr>
            <a:lvl4pPr marL="1367387" indent="0">
              <a:buNone/>
              <a:defRPr sz="900"/>
            </a:lvl4pPr>
            <a:lvl5pPr marL="1823190" indent="0">
              <a:buNone/>
              <a:defRPr sz="900"/>
            </a:lvl5pPr>
            <a:lvl6pPr marL="2278986" indent="0">
              <a:buNone/>
              <a:defRPr sz="900"/>
            </a:lvl6pPr>
            <a:lvl7pPr marL="2734783" indent="0">
              <a:buNone/>
              <a:defRPr sz="900"/>
            </a:lvl7pPr>
            <a:lvl8pPr marL="3190583" indent="0">
              <a:buNone/>
              <a:defRPr sz="900"/>
            </a:lvl8pPr>
            <a:lvl9pPr marL="364637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E176C-BCF0-47E3-A78C-268A13C22C03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53FCB-78CE-4655-9767-E82535C63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87363" y="298450"/>
            <a:ext cx="8782050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58" tIns="45579" rIns="91158" bIns="455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87363" y="1739900"/>
            <a:ext cx="8782050" cy="491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58" tIns="45579" rIns="91158" bIns="455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87363" y="6908800"/>
            <a:ext cx="2276475" cy="396875"/>
          </a:xfrm>
          <a:prstGeom prst="rect">
            <a:avLst/>
          </a:prstGeom>
        </p:spPr>
        <p:txBody>
          <a:bodyPr vert="horz" lIns="91158" tIns="45579" rIns="91158" bIns="4557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08D106-8D82-4FFD-A543-E524DDE8DBB7}" type="datetime1">
              <a:rPr lang="ru-RU" smtClean="0"/>
              <a:pPr>
                <a:defRPr/>
              </a:pPr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33750" y="6908800"/>
            <a:ext cx="3089275" cy="396875"/>
          </a:xfrm>
          <a:prstGeom prst="rect">
            <a:avLst/>
          </a:prstGeom>
        </p:spPr>
        <p:txBody>
          <a:bodyPr vert="horz" lIns="91158" tIns="45579" rIns="91158" bIns="4557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2938" y="6908800"/>
            <a:ext cx="2276475" cy="396875"/>
          </a:xfrm>
          <a:prstGeom prst="rect">
            <a:avLst/>
          </a:prstGeom>
        </p:spPr>
        <p:txBody>
          <a:bodyPr vert="horz" lIns="91158" tIns="45579" rIns="91158" bIns="4557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EDEDAF-B132-4AA0-872C-4DF8C8FBF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579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159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6738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319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36550" indent="-3365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6600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5063" indent="-2222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0675" indent="-2222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288" indent="-2222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6886" indent="-227892" algn="l" defTabSz="9115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2688" indent="-227892" algn="l" defTabSz="9115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8485" indent="-227892" algn="l" defTabSz="9115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4284" indent="-227892" algn="l" defTabSz="9115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15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791" algn="l" defTabSz="9115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596" algn="l" defTabSz="9115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387" algn="l" defTabSz="9115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190" algn="l" defTabSz="9115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986" algn="l" defTabSz="9115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783" algn="l" defTabSz="9115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583" algn="l" defTabSz="9115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379" algn="l" defTabSz="9115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8305" y="488262"/>
            <a:ext cx="838473" cy="100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20"/>
          <p:cNvSpPr txBox="1">
            <a:spLocks noChangeArrowheads="1"/>
          </p:cNvSpPr>
          <p:nvPr/>
        </p:nvSpPr>
        <p:spPr bwMode="auto">
          <a:xfrm>
            <a:off x="2134295" y="1475136"/>
            <a:ext cx="5754599" cy="791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8335" tIns="49167" rIns="98335" bIns="49167">
            <a:spAutoFit/>
          </a:bodyPr>
          <a:lstStyle/>
          <a:p>
            <a:pPr algn="ctr"/>
            <a:r>
              <a:rPr lang="ru-RU" sz="1500" dirty="0">
                <a:latin typeface="Trebuchet MS" pitchFamily="34" charset="0"/>
              </a:rPr>
              <a:t>Межрегиональное управление </a:t>
            </a:r>
          </a:p>
          <a:p>
            <a:pPr algn="ctr"/>
            <a:r>
              <a:rPr lang="ru-RU" sz="1500" dirty="0">
                <a:latin typeface="Trebuchet MS" pitchFamily="34" charset="0"/>
              </a:rPr>
              <a:t>Федеральной службы по регулированию алкогольного рынка </a:t>
            </a:r>
          </a:p>
          <a:p>
            <a:pPr algn="ctr"/>
            <a:r>
              <a:rPr lang="ru-RU" sz="1500" dirty="0">
                <a:latin typeface="Trebuchet MS" pitchFamily="34" charset="0"/>
              </a:rPr>
              <a:t>по Уральскому федеральному округу</a:t>
            </a:r>
            <a:endParaRPr lang="ru-RU" sz="1500" dirty="0">
              <a:solidFill>
                <a:srgbClr val="595959"/>
              </a:solidFill>
              <a:latin typeface="Trebuchet MS" pitchFamily="34" charset="0"/>
            </a:endParaRPr>
          </a:p>
        </p:txBody>
      </p:sp>
      <p:sp>
        <p:nvSpPr>
          <p:cNvPr id="2052" name="TextBox 52"/>
          <p:cNvSpPr txBox="1">
            <a:spLocks noChangeArrowheads="1"/>
          </p:cNvSpPr>
          <p:nvPr/>
        </p:nvSpPr>
        <p:spPr bwMode="auto">
          <a:xfrm>
            <a:off x="4039916" y="6754565"/>
            <a:ext cx="1828845" cy="49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8335" tIns="49167" rIns="98335" bIns="49167">
            <a:spAutoFit/>
          </a:bodyPr>
          <a:lstStyle/>
          <a:p>
            <a:pPr algn="ctr"/>
            <a:r>
              <a:rPr lang="ru-RU" sz="1300" dirty="0" smtClean="0">
                <a:solidFill>
                  <a:srgbClr val="595959"/>
                </a:solidFill>
                <a:latin typeface="Trebuchet MS" pitchFamily="34" charset="0"/>
              </a:rPr>
              <a:t>Салехард, </a:t>
            </a:r>
            <a:endParaRPr lang="ru-RU" sz="1300" dirty="0">
              <a:solidFill>
                <a:srgbClr val="595959"/>
              </a:solidFill>
              <a:latin typeface="Trebuchet MS" pitchFamily="34" charset="0"/>
            </a:endParaRPr>
          </a:p>
          <a:p>
            <a:pPr algn="ctr"/>
            <a:r>
              <a:rPr lang="ru-RU" sz="1300" dirty="0" smtClean="0">
                <a:solidFill>
                  <a:srgbClr val="595959"/>
                </a:solidFill>
                <a:latin typeface="Trebuchet MS" pitchFamily="34" charset="0"/>
              </a:rPr>
              <a:t>29 октября 2019 </a:t>
            </a:r>
            <a:r>
              <a:rPr lang="ru-RU" sz="1300" dirty="0">
                <a:solidFill>
                  <a:srgbClr val="595959"/>
                </a:solidFill>
                <a:latin typeface="Trebuchet MS" pitchFamily="34" charset="0"/>
              </a:rPr>
              <a:t>года</a:t>
            </a:r>
          </a:p>
        </p:txBody>
      </p:sp>
      <p:sp>
        <p:nvSpPr>
          <p:cNvPr id="2053" name="TextBox 53"/>
          <p:cNvSpPr txBox="1">
            <a:spLocks noChangeArrowheads="1"/>
          </p:cNvSpPr>
          <p:nvPr/>
        </p:nvSpPr>
        <p:spPr bwMode="auto">
          <a:xfrm>
            <a:off x="0" y="3369466"/>
            <a:ext cx="9756775" cy="157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335" tIns="49167" rIns="98335" bIns="49167">
            <a:spAutoFit/>
          </a:bodyPr>
          <a:lstStyle/>
          <a:p>
            <a:pPr algn="ctr">
              <a:defRPr/>
            </a:pPr>
            <a:r>
              <a:rPr lang="ru-RU" sz="2400" dirty="0" smtClean="0">
                <a:latin typeface="Trebuchet MS" pitchFamily="34" charset="0"/>
              </a:rPr>
              <a:t>«</a:t>
            </a:r>
            <a:r>
              <a:rPr lang="ru-RU" sz="2400" dirty="0" smtClean="0">
                <a:latin typeface="Trebuchet MS" pitchFamily="34" charset="0"/>
                <a:ea typeface="Calibri"/>
              </a:rPr>
              <a:t>Результаты правоприменительной практики в контрольно-надзорной деятельности в сфере производства и оборота этилового спирта, алкогольной и спиртосодержащей продукции на территории Ямало-Ненецкого автономного округа</a:t>
            </a:r>
            <a:r>
              <a:rPr lang="ru-RU" sz="2400" dirty="0" smtClean="0">
                <a:latin typeface="Trebuchet MS" pitchFamily="34" charset="0"/>
              </a:rPr>
              <a:t>»</a:t>
            </a:r>
            <a:endParaRPr lang="ru-RU" sz="2400" dirty="0">
              <a:latin typeface="Trebuchet MS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BC2A9A-E1BB-4754-B3CD-8DA9F12F434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735775" y="5298292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rebuchet MS" pitchFamily="34" charset="0"/>
              </a:rPr>
              <a:t>Докладчик руководитель </a:t>
            </a:r>
          </a:p>
          <a:p>
            <a:r>
              <a:rPr lang="ru-RU" sz="1600" dirty="0" smtClean="0">
                <a:latin typeface="Trebuchet MS" pitchFamily="34" charset="0"/>
              </a:rPr>
              <a:t>Чащин Юрий Владимирович</a:t>
            </a:r>
            <a:endParaRPr lang="ru-RU" sz="16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53672F-70A9-4BC3-B20B-E5A7057785A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949825" y="1440640"/>
            <a:ext cx="42862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rebuchet MS" pitchFamily="34" charset="0"/>
              </a:rPr>
              <a:t>МРУ </a:t>
            </a:r>
            <a:r>
              <a:rPr lang="ru-RU" sz="1600" dirty="0" err="1" smtClean="0">
                <a:latin typeface="Trebuchet MS" pitchFamily="34" charset="0"/>
              </a:rPr>
              <a:t>Росалкогольрегулирования</a:t>
            </a:r>
            <a:r>
              <a:rPr lang="ru-RU" sz="1600" dirty="0" smtClean="0">
                <a:latin typeface="Trebuchet MS" pitchFamily="34" charset="0"/>
              </a:rPr>
              <a:t> по Уральскому федеральному округу </a:t>
            </a:r>
            <a:r>
              <a:rPr lang="ru-RU" sz="1600" b="1" dirty="0" smtClean="0">
                <a:latin typeface="Trebuchet MS" pitchFamily="34" charset="0"/>
              </a:rPr>
              <a:t>составлено 33 протокола</a:t>
            </a:r>
            <a:r>
              <a:rPr lang="ru-RU" sz="1600" dirty="0" smtClean="0">
                <a:latin typeface="Trebuchet MS" pitchFamily="34" charset="0"/>
              </a:rPr>
              <a:t> об административных правонарушениях в отношении граждан РФ и организаций по ч.8 ст.13.15 </a:t>
            </a:r>
            <a:r>
              <a:rPr lang="ru-RU" sz="1600" dirty="0" err="1" smtClean="0">
                <a:latin typeface="Trebuchet MS" pitchFamily="34" charset="0"/>
              </a:rPr>
              <a:t>КоАП</a:t>
            </a:r>
            <a:r>
              <a:rPr lang="ru-RU" sz="1600" dirty="0" smtClean="0">
                <a:latin typeface="Trebuchet MS" pitchFamily="34" charset="0"/>
              </a:rPr>
              <a:t> РФ Распространение в средствах массовой информации, а также в информационно-телекоммуникационных сетях информации, содержащей предложения о розничной продаже дистанционным способом алкогольной продукции, и (или) спиртосодержащей пищевой продукции, и (или) этилового спирта, и (или) спиртосодержащей непищевой продукции, розничная продажа которой ограничена или запрещена законодательством о государственном регулировании производства и оборота этилового спирта, алкогольной и спиртосодержащей продукции и об ограничении потребления (распития) алкогольной продукции.</a:t>
            </a:r>
            <a:endParaRPr lang="ru-RU" sz="1600" dirty="0"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6421" y="511946"/>
            <a:ext cx="792961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Пресечение незаконной торговли алкогольной продукцией через Интернет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48__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07" y="3298028"/>
            <a:ext cx="4191031" cy="3143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3545" y="1369202"/>
            <a:ext cx="40719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latin typeface="Trebuchet MS" pitchFamily="34" charset="0"/>
              </a:rPr>
              <a:t>Росалкогольрегулированием</a:t>
            </a:r>
            <a:r>
              <a:rPr lang="ru-RU" sz="1600" dirty="0" smtClean="0">
                <a:latin typeface="Trebuchet MS" pitchFamily="34" charset="0"/>
              </a:rPr>
              <a:t> в рамках реализации полномочий на досудебную блокировку сайтов заблокировано </a:t>
            </a:r>
            <a:r>
              <a:rPr lang="ru-RU" sz="1600" b="1" dirty="0" smtClean="0">
                <a:latin typeface="Trebuchet MS" pitchFamily="34" charset="0"/>
              </a:rPr>
              <a:t>более 6000 сайтов</a:t>
            </a:r>
            <a:r>
              <a:rPr lang="ru-RU" sz="1600" dirty="0" smtClean="0">
                <a:latin typeface="Trebuchet MS" pitchFamily="34" charset="0"/>
              </a:rPr>
              <a:t>, содержащей предложения о розничной продаже дистанционным способом алкогольной продукции.</a:t>
            </a:r>
            <a:endParaRPr lang="ru-RU" sz="16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ACD8B-CFAE-42F6-9390-59B3D9CFC552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3478" y="797698"/>
          <a:ext cx="9429817" cy="5966571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1439667"/>
                <a:gridCol w="647850"/>
                <a:gridCol w="863800"/>
                <a:gridCol w="935783"/>
                <a:gridCol w="647850"/>
                <a:gridCol w="736838"/>
                <a:gridCol w="617880"/>
                <a:gridCol w="861903"/>
                <a:gridCol w="574603"/>
                <a:gridCol w="646427"/>
                <a:gridCol w="718251"/>
                <a:gridCol w="738965"/>
              </a:tblGrid>
              <a:tr h="45638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n>
                            <a:noFill/>
                          </a:ln>
                        </a:rPr>
                        <a:t>Заявлено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n>
                            <a:noFill/>
                          </a:ln>
                        </a:rPr>
                        <a:t>Вывезено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n>
                            <a:noFill/>
                          </a:ln>
                        </a:rPr>
                        <a:t>Не вывезено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5638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Заявок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rowSpan="3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Штук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Литров</a:t>
                      </a: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Заявок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Штук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rowSpan="3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Литров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rowSpan="2" gridSpan="2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Заявок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Штук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rowSpan="3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Литров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</a:tr>
              <a:tr h="153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Кол-во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%</a:t>
                      </a: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45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Кол-во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3084" marR="4308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ЯНАО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105 082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52 915,860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41,77%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93 919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45 185,910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58,23%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11 163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7 729,950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</a:tr>
              <a:tr h="6908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МВД (ОМВД, ГУМВД и т.п.)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94 181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45 165,650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47,27%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91 972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44 119,900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52,73%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2 209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1 045,750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08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Приставы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6679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3339,5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0,00%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100,00%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6679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3 339,500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0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Департамент экономики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681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410,8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27,27%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303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211,10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72,73%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378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199,700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09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Департамент агропромышленного комплекса, торговли и продовольствия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3020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1543,81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40,00%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1 140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603,31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60,00%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1880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940,500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2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МРУ ФС РАР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2456,1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40,00%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251,60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60,00%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2204,5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77793" y="226194"/>
            <a:ext cx="900118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rebuchet MS" pitchFamily="34" charset="0"/>
              </a:rPr>
              <a:t>Реализация постановления Правительства №1027 за январь-сентябрь 2019 года</a:t>
            </a:r>
            <a:endParaRPr lang="ru-RU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231" y="2797962"/>
            <a:ext cx="8782050" cy="1243013"/>
          </a:xfrm>
        </p:spPr>
        <p:txBody>
          <a:bodyPr/>
          <a:lstStyle/>
          <a:p>
            <a:r>
              <a:rPr lang="ru-RU" sz="3600" dirty="0" smtClean="0">
                <a:latin typeface="Trebuchet MS" pitchFamily="34" charset="0"/>
              </a:rPr>
              <a:t>Спасибо за внимание</a:t>
            </a:r>
            <a:endParaRPr lang="ru-RU" sz="3600" dirty="0">
              <a:latin typeface="Trebuchet MS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ACD8B-CFAE-42F6-9390-59B3D9CFC552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C6130C2-55FC-E34A-B6AB-AB4F6C0EF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66" y="0"/>
            <a:ext cx="9752677" cy="74489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27118" y="6501845"/>
            <a:ext cx="271690" cy="395360"/>
          </a:xfrm>
          <a:prstGeom prst="rect">
            <a:avLst/>
          </a:prstGeom>
          <a:solidFill>
            <a:schemeClr val="bg1"/>
          </a:solidFill>
        </p:spPr>
        <p:txBody>
          <a:bodyPr wrap="square" lIns="117217" tIns="58608" rIns="117217" bIns="58608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6219" y="3526351"/>
            <a:ext cx="897704" cy="395360"/>
          </a:xfrm>
          <a:prstGeom prst="rect">
            <a:avLst/>
          </a:prstGeom>
          <a:solidFill>
            <a:schemeClr val="bg1"/>
          </a:solidFill>
        </p:spPr>
        <p:txBody>
          <a:bodyPr wrap="square" lIns="117217" tIns="58608" rIns="117217" bIns="58608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3,0</a:t>
            </a:r>
            <a:r>
              <a:rPr lang="ru-RU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л*</a:t>
            </a:r>
            <a:endParaRPr lang="ru-RU" sz="14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7468" y="4264043"/>
            <a:ext cx="669324" cy="395360"/>
          </a:xfrm>
          <a:prstGeom prst="rect">
            <a:avLst/>
          </a:prstGeom>
          <a:solidFill>
            <a:schemeClr val="bg1"/>
          </a:solidFill>
        </p:spPr>
        <p:txBody>
          <a:bodyPr wrap="square" lIns="117217" tIns="58608" rIns="117217" bIns="58608" rtlCol="0">
            <a:spAutoFit/>
          </a:bodyPr>
          <a:lstStyle/>
          <a:p>
            <a:pPr algn="r"/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9,5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8736039" y="6441300"/>
            <a:ext cx="57150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603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 txBox="1">
            <a:spLocks/>
          </p:cNvSpPr>
          <p:nvPr/>
        </p:nvSpPr>
        <p:spPr bwMode="auto">
          <a:xfrm>
            <a:off x="234917" y="298451"/>
            <a:ext cx="9358378" cy="307766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32" tIns="45715" rIns="91432" bIns="45715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defRPr/>
            </a:pPr>
            <a:r>
              <a:rPr lang="ru-RU" sz="1400" dirty="0" smtClean="0">
                <a:latin typeface="Trebuchet MS" pitchFamily="34" charset="0"/>
                <a:cs typeface="Arial" pitchFamily="34" charset="0"/>
              </a:rPr>
              <a:t>Ямало-Ненецкий автономный округ</a:t>
            </a:r>
            <a:endParaRPr lang="ru-RU" sz="1400" dirty="0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9" name="Заголовок 7"/>
          <p:cNvSpPr txBox="1">
            <a:spLocks/>
          </p:cNvSpPr>
          <p:nvPr/>
        </p:nvSpPr>
        <p:spPr bwMode="auto">
          <a:xfrm>
            <a:off x="234917" y="726260"/>
            <a:ext cx="9358378" cy="307766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32" tIns="45715" rIns="91432" bIns="45715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hangingPunct="0">
              <a:defRPr/>
            </a:pPr>
            <a:r>
              <a:rPr lang="ru-RU" sz="1400" dirty="0" smtClean="0">
                <a:latin typeface="Trebuchet MS" pitchFamily="34" charset="0"/>
                <a:cs typeface="Arial" pitchFamily="34" charset="0"/>
              </a:rPr>
              <a:t>Лицензирующий орган – Департамент экономики Ямало-Ненецкого автономного округа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4917" y="1154888"/>
            <a:ext cx="9358378" cy="4686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8335" tIns="49167" rIns="98335" bIns="49167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atin typeface="Trebuchet MS" pitchFamily="34" charset="0"/>
                <a:cs typeface="Arial" pitchFamily="34" charset="0"/>
              </a:rPr>
              <a:t>375 организации - лицензиаты</a:t>
            </a:r>
            <a:r>
              <a:rPr lang="ru-RU" sz="1200" dirty="0" smtClean="0">
                <a:latin typeface="Trebuchet MS" pitchFamily="34" charset="0"/>
                <a:cs typeface="Arial" pitchFamily="34" charset="0"/>
              </a:rPr>
              <a:t>, из них </a:t>
            </a:r>
            <a:r>
              <a:rPr lang="ru-RU" sz="1200" dirty="0" smtClean="0">
                <a:latin typeface="Trebuchet MS" pitchFamily="34" charset="0"/>
                <a:cs typeface="Arial" pitchFamily="34" charset="0"/>
              </a:rPr>
              <a:t>оптовики </a:t>
            </a:r>
            <a:r>
              <a:rPr lang="ru-RU" sz="1200" dirty="0" smtClean="0">
                <a:latin typeface="Trebuchet MS" pitchFamily="34" charset="0"/>
                <a:cs typeface="Arial" pitchFamily="34" charset="0"/>
              </a:rPr>
              <a:t>(в том числе хранение ЭС, АП и ССП) – 5, </a:t>
            </a:r>
            <a:r>
              <a:rPr lang="ru-RU" sz="1200" dirty="0" smtClean="0">
                <a:latin typeface="Trebuchet MS" pitchFamily="34" charset="0"/>
                <a:cs typeface="Arial" pitchFamily="34" charset="0"/>
              </a:rPr>
              <a:t>розница </a:t>
            </a:r>
            <a:r>
              <a:rPr lang="ru-RU" sz="1200" dirty="0" smtClean="0">
                <a:latin typeface="Trebuchet MS" pitchFamily="34" charset="0"/>
                <a:cs typeface="Arial" pitchFamily="34" charset="0"/>
              </a:rPr>
              <a:t>– 367 (на 01.10.2019).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atin typeface="Trebuchet MS" pitchFamily="34" charset="0"/>
                <a:cs typeface="Arial" pitchFamily="34" charset="0"/>
              </a:rPr>
              <a:t>Производители пива – 3.</a:t>
            </a:r>
          </a:p>
        </p:txBody>
      </p:sp>
      <p:grpSp>
        <p:nvGrpSpPr>
          <p:cNvPr id="2" name="Группа 38"/>
          <p:cNvGrpSpPr/>
          <p:nvPr/>
        </p:nvGrpSpPr>
        <p:grpSpPr>
          <a:xfrm>
            <a:off x="6378585" y="5655482"/>
            <a:ext cx="1520801" cy="767182"/>
            <a:chOff x="0" y="154756"/>
            <a:chExt cx="1520801" cy="767182"/>
          </a:xfrm>
        </p:grpSpPr>
        <p:grpSp>
          <p:nvGrpSpPr>
            <p:cNvPr id="3" name="Группа 64"/>
            <p:cNvGrpSpPr/>
            <p:nvPr/>
          </p:nvGrpSpPr>
          <p:grpSpPr>
            <a:xfrm>
              <a:off x="0" y="154756"/>
              <a:ext cx="785818" cy="767182"/>
              <a:chOff x="0" y="4369598"/>
              <a:chExt cx="785818" cy="767182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0" y="4798226"/>
                <a:ext cx="7858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b="1" dirty="0" smtClean="0">
                    <a:latin typeface="Trebuchet MS" pitchFamily="34" charset="0"/>
                  </a:rPr>
                  <a:t>2016</a:t>
                </a:r>
                <a:endParaRPr lang="ru-RU" sz="1600" b="1" dirty="0">
                  <a:latin typeface="Trebuchet MS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0" y="4583912"/>
                <a:ext cx="71438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b="1" dirty="0" smtClean="0">
                    <a:latin typeface="Trebuchet MS" pitchFamily="34" charset="0"/>
                  </a:rPr>
                  <a:t>2017</a:t>
                </a:r>
                <a:endParaRPr lang="ru-RU" sz="1600" b="1" dirty="0">
                  <a:latin typeface="Trebuchet MS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0" y="4369598"/>
                <a:ext cx="71438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b="1" dirty="0" smtClean="0">
                    <a:latin typeface="Trebuchet MS" pitchFamily="34" charset="0"/>
                  </a:rPr>
                  <a:t>2018</a:t>
                </a:r>
                <a:endParaRPr lang="ru-RU" sz="1600" b="1" dirty="0">
                  <a:latin typeface="Trebuchet MS" pitchFamily="34" charset="0"/>
                </a:endParaRPr>
              </a:p>
            </p:txBody>
          </p:sp>
        </p:grpSp>
        <p:sp>
          <p:nvSpPr>
            <p:cNvPr id="41" name="Прямоугольник 40"/>
            <p:cNvSpPr/>
            <p:nvPr/>
          </p:nvSpPr>
          <p:spPr>
            <a:xfrm>
              <a:off x="663545" y="297632"/>
              <a:ext cx="857256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663545" y="511946"/>
              <a:ext cx="857256" cy="71438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663545" y="726260"/>
              <a:ext cx="857256" cy="7143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4949825" y="2155020"/>
            <a:ext cx="464347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dirty="0" smtClean="0">
                <a:latin typeface="Trebuchet MS" pitchFamily="34" charset="0"/>
                <a:cs typeface="Arial" pitchFamily="34" charset="0"/>
              </a:rPr>
              <a:t>Прирост розничных продаж алкогольной продукции по данным ЕГАИС к предыдущему году</a:t>
            </a:r>
            <a:endParaRPr lang="ru-RU" sz="1400" dirty="0">
              <a:latin typeface="Trebuchet MS" pitchFamily="34" charset="0"/>
              <a:cs typeface="Arial" pitchFamily="34" charset="0"/>
            </a:endParaRPr>
          </a:p>
        </p:txBody>
      </p:sp>
      <p:grpSp>
        <p:nvGrpSpPr>
          <p:cNvPr id="4" name="Группа 37"/>
          <p:cNvGrpSpPr/>
          <p:nvPr/>
        </p:nvGrpSpPr>
        <p:grpSpPr>
          <a:xfrm>
            <a:off x="7378717" y="3083714"/>
            <a:ext cx="2000264" cy="2079137"/>
            <a:chOff x="1671274" y="0"/>
            <a:chExt cx="1668073" cy="1507633"/>
          </a:xfrm>
        </p:grpSpPr>
        <p:grpSp>
          <p:nvGrpSpPr>
            <p:cNvPr id="5" name="Группа 56"/>
            <p:cNvGrpSpPr/>
            <p:nvPr/>
          </p:nvGrpSpPr>
          <p:grpSpPr>
            <a:xfrm>
              <a:off x="1965094" y="395461"/>
              <a:ext cx="770030" cy="801261"/>
              <a:chOff x="1965094" y="395461"/>
              <a:chExt cx="770030" cy="801261"/>
            </a:xfrm>
          </p:grpSpPr>
          <p:sp>
            <p:nvSpPr>
              <p:cNvPr id="59" name="Полилиния 58"/>
              <p:cNvSpPr/>
              <p:nvPr/>
            </p:nvSpPr>
            <p:spPr>
              <a:xfrm>
                <a:off x="1975725" y="406692"/>
                <a:ext cx="759399" cy="367481"/>
              </a:xfrm>
              <a:custGeom>
                <a:avLst/>
                <a:gdLst>
                  <a:gd name="connsiteX0" fmla="*/ 6000 w 757398"/>
                  <a:gd name="connsiteY0" fmla="*/ 27829 h 405516"/>
                  <a:gd name="connsiteX1" fmla="*/ 29854 w 757398"/>
                  <a:gd name="connsiteY1" fmla="*/ 19878 h 405516"/>
                  <a:gd name="connsiteX2" fmla="*/ 45757 w 757398"/>
                  <a:gd name="connsiteY2" fmla="*/ 15902 h 405516"/>
                  <a:gd name="connsiteX3" fmla="*/ 69611 w 757398"/>
                  <a:gd name="connsiteY3" fmla="*/ 7951 h 405516"/>
                  <a:gd name="connsiteX4" fmla="*/ 81538 w 757398"/>
                  <a:gd name="connsiteY4" fmla="*/ 3975 h 405516"/>
                  <a:gd name="connsiteX5" fmla="*/ 93464 w 757398"/>
                  <a:gd name="connsiteY5" fmla="*/ 0 h 405516"/>
                  <a:gd name="connsiteX6" fmla="*/ 260442 w 757398"/>
                  <a:gd name="connsiteY6" fmla="*/ 3975 h 405516"/>
                  <a:gd name="connsiteX7" fmla="*/ 272369 w 757398"/>
                  <a:gd name="connsiteY7" fmla="*/ 7951 h 405516"/>
                  <a:gd name="connsiteX8" fmla="*/ 304174 w 757398"/>
                  <a:gd name="connsiteY8" fmla="*/ 15902 h 405516"/>
                  <a:gd name="connsiteX9" fmla="*/ 316101 w 757398"/>
                  <a:gd name="connsiteY9" fmla="*/ 23854 h 405516"/>
                  <a:gd name="connsiteX10" fmla="*/ 387663 w 757398"/>
                  <a:gd name="connsiteY10" fmla="*/ 31805 h 405516"/>
                  <a:gd name="connsiteX11" fmla="*/ 471151 w 757398"/>
                  <a:gd name="connsiteY11" fmla="*/ 35781 h 405516"/>
                  <a:gd name="connsiteX12" fmla="*/ 729569 w 757398"/>
                  <a:gd name="connsiteY12" fmla="*/ 35781 h 405516"/>
                  <a:gd name="connsiteX13" fmla="*/ 753423 w 757398"/>
                  <a:gd name="connsiteY13" fmla="*/ 39756 h 405516"/>
                  <a:gd name="connsiteX14" fmla="*/ 749447 w 757398"/>
                  <a:gd name="connsiteY14" fmla="*/ 79513 h 405516"/>
                  <a:gd name="connsiteX15" fmla="*/ 741496 w 757398"/>
                  <a:gd name="connsiteY15" fmla="*/ 95415 h 405516"/>
                  <a:gd name="connsiteX16" fmla="*/ 733544 w 757398"/>
                  <a:gd name="connsiteY16" fmla="*/ 131196 h 405516"/>
                  <a:gd name="connsiteX17" fmla="*/ 737520 w 757398"/>
                  <a:gd name="connsiteY17" fmla="*/ 234563 h 405516"/>
                  <a:gd name="connsiteX18" fmla="*/ 745471 w 757398"/>
                  <a:gd name="connsiteY18" fmla="*/ 278295 h 405516"/>
                  <a:gd name="connsiteX19" fmla="*/ 753423 w 757398"/>
                  <a:gd name="connsiteY19" fmla="*/ 286247 h 405516"/>
                  <a:gd name="connsiteX20" fmla="*/ 757398 w 757398"/>
                  <a:gd name="connsiteY20" fmla="*/ 302149 h 405516"/>
                  <a:gd name="connsiteX21" fmla="*/ 753423 w 757398"/>
                  <a:gd name="connsiteY21" fmla="*/ 385638 h 405516"/>
                  <a:gd name="connsiteX22" fmla="*/ 745471 w 757398"/>
                  <a:gd name="connsiteY22" fmla="*/ 393589 h 405516"/>
                  <a:gd name="connsiteX23" fmla="*/ 693788 w 757398"/>
                  <a:gd name="connsiteY23" fmla="*/ 405516 h 405516"/>
                  <a:gd name="connsiteX24" fmla="*/ 379711 w 757398"/>
                  <a:gd name="connsiteY24" fmla="*/ 401541 h 405516"/>
                  <a:gd name="connsiteX25" fmla="*/ 320077 w 757398"/>
                  <a:gd name="connsiteY25" fmla="*/ 397565 h 405516"/>
                  <a:gd name="connsiteX26" fmla="*/ 308150 w 757398"/>
                  <a:gd name="connsiteY26" fmla="*/ 393589 h 405516"/>
                  <a:gd name="connsiteX27" fmla="*/ 292247 w 757398"/>
                  <a:gd name="connsiteY27" fmla="*/ 389614 h 405516"/>
                  <a:gd name="connsiteX28" fmla="*/ 280320 w 757398"/>
                  <a:gd name="connsiteY28" fmla="*/ 385638 h 405516"/>
                  <a:gd name="connsiteX29" fmla="*/ 260442 w 757398"/>
                  <a:gd name="connsiteY29" fmla="*/ 381662 h 405516"/>
                  <a:gd name="connsiteX30" fmla="*/ 244539 w 757398"/>
                  <a:gd name="connsiteY30" fmla="*/ 377687 h 405516"/>
                  <a:gd name="connsiteX31" fmla="*/ 232612 w 757398"/>
                  <a:gd name="connsiteY31" fmla="*/ 369735 h 405516"/>
                  <a:gd name="connsiteX32" fmla="*/ 220685 w 757398"/>
                  <a:gd name="connsiteY32" fmla="*/ 365760 h 405516"/>
                  <a:gd name="connsiteX33" fmla="*/ 105391 w 757398"/>
                  <a:gd name="connsiteY33" fmla="*/ 361784 h 405516"/>
                  <a:gd name="connsiteX34" fmla="*/ 57684 w 757398"/>
                  <a:gd name="connsiteY34" fmla="*/ 357808 h 405516"/>
                  <a:gd name="connsiteX35" fmla="*/ 45757 w 757398"/>
                  <a:gd name="connsiteY35" fmla="*/ 353833 h 405516"/>
                  <a:gd name="connsiteX36" fmla="*/ 37805 w 757398"/>
                  <a:gd name="connsiteY36" fmla="*/ 345882 h 405516"/>
                  <a:gd name="connsiteX37" fmla="*/ 25878 w 757398"/>
                  <a:gd name="connsiteY37" fmla="*/ 322028 h 405516"/>
                  <a:gd name="connsiteX38" fmla="*/ 13951 w 757398"/>
                  <a:gd name="connsiteY38" fmla="*/ 282271 h 405516"/>
                  <a:gd name="connsiteX39" fmla="*/ 9976 w 757398"/>
                  <a:gd name="connsiteY39" fmla="*/ 270344 h 405516"/>
                  <a:gd name="connsiteX40" fmla="*/ 2024 w 757398"/>
                  <a:gd name="connsiteY40" fmla="*/ 242515 h 405516"/>
                  <a:gd name="connsiteX41" fmla="*/ 6000 w 757398"/>
                  <a:gd name="connsiteY41" fmla="*/ 174928 h 405516"/>
                  <a:gd name="connsiteX42" fmla="*/ 9976 w 757398"/>
                  <a:gd name="connsiteY42" fmla="*/ 163002 h 405516"/>
                  <a:gd name="connsiteX43" fmla="*/ 13951 w 757398"/>
                  <a:gd name="connsiteY43" fmla="*/ 123245 h 405516"/>
                  <a:gd name="connsiteX44" fmla="*/ 6000 w 757398"/>
                  <a:gd name="connsiteY44" fmla="*/ 27829 h 405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57398" h="405516">
                    <a:moveTo>
                      <a:pt x="6000" y="27829"/>
                    </a:moveTo>
                    <a:cubicBezTo>
                      <a:pt x="8650" y="10601"/>
                      <a:pt x="21903" y="22528"/>
                      <a:pt x="29854" y="19878"/>
                    </a:cubicBezTo>
                    <a:cubicBezTo>
                      <a:pt x="35038" y="18150"/>
                      <a:pt x="40523" y="17472"/>
                      <a:pt x="45757" y="15902"/>
                    </a:cubicBezTo>
                    <a:cubicBezTo>
                      <a:pt x="53785" y="13494"/>
                      <a:pt x="61660" y="10601"/>
                      <a:pt x="69611" y="7951"/>
                    </a:cubicBezTo>
                    <a:lnTo>
                      <a:pt x="81538" y="3975"/>
                    </a:lnTo>
                    <a:lnTo>
                      <a:pt x="93464" y="0"/>
                    </a:lnTo>
                    <a:cubicBezTo>
                      <a:pt x="149123" y="1325"/>
                      <a:pt x="204822" y="1503"/>
                      <a:pt x="260442" y="3975"/>
                    </a:cubicBezTo>
                    <a:cubicBezTo>
                      <a:pt x="264629" y="4161"/>
                      <a:pt x="268303" y="6935"/>
                      <a:pt x="272369" y="7951"/>
                    </a:cubicBezTo>
                    <a:lnTo>
                      <a:pt x="304174" y="15902"/>
                    </a:lnTo>
                    <a:cubicBezTo>
                      <a:pt x="308150" y="18553"/>
                      <a:pt x="311827" y="21717"/>
                      <a:pt x="316101" y="23854"/>
                    </a:cubicBezTo>
                    <a:cubicBezTo>
                      <a:pt x="335029" y="33318"/>
                      <a:pt x="380419" y="31403"/>
                      <a:pt x="387663" y="31805"/>
                    </a:cubicBezTo>
                    <a:lnTo>
                      <a:pt x="471151" y="35781"/>
                    </a:lnTo>
                    <a:cubicBezTo>
                      <a:pt x="585685" y="33535"/>
                      <a:pt x="635875" y="26412"/>
                      <a:pt x="729569" y="35781"/>
                    </a:cubicBezTo>
                    <a:cubicBezTo>
                      <a:pt x="737590" y="36583"/>
                      <a:pt x="745472" y="38431"/>
                      <a:pt x="753423" y="39756"/>
                    </a:cubicBezTo>
                    <a:cubicBezTo>
                      <a:pt x="752098" y="53008"/>
                      <a:pt x="752238" y="66490"/>
                      <a:pt x="749447" y="79513"/>
                    </a:cubicBezTo>
                    <a:cubicBezTo>
                      <a:pt x="748205" y="85308"/>
                      <a:pt x="743831" y="89968"/>
                      <a:pt x="741496" y="95415"/>
                    </a:cubicBezTo>
                    <a:cubicBezTo>
                      <a:pt x="736157" y="107873"/>
                      <a:pt x="735927" y="116897"/>
                      <a:pt x="733544" y="131196"/>
                    </a:cubicBezTo>
                    <a:cubicBezTo>
                      <a:pt x="734869" y="165652"/>
                      <a:pt x="735495" y="200141"/>
                      <a:pt x="737520" y="234563"/>
                    </a:cubicBezTo>
                    <a:cubicBezTo>
                      <a:pt x="737746" y="238405"/>
                      <a:pt x="739793" y="268831"/>
                      <a:pt x="745471" y="278295"/>
                    </a:cubicBezTo>
                    <a:cubicBezTo>
                      <a:pt x="747400" y="281509"/>
                      <a:pt x="750772" y="283596"/>
                      <a:pt x="753423" y="286247"/>
                    </a:cubicBezTo>
                    <a:cubicBezTo>
                      <a:pt x="754748" y="291548"/>
                      <a:pt x="757398" y="296685"/>
                      <a:pt x="757398" y="302149"/>
                    </a:cubicBezTo>
                    <a:cubicBezTo>
                      <a:pt x="757398" y="330010"/>
                      <a:pt x="757027" y="358011"/>
                      <a:pt x="753423" y="385638"/>
                    </a:cubicBezTo>
                    <a:cubicBezTo>
                      <a:pt x="752938" y="389355"/>
                      <a:pt x="748824" y="391913"/>
                      <a:pt x="745471" y="393589"/>
                    </a:cubicBezTo>
                    <a:cubicBezTo>
                      <a:pt x="728004" y="402323"/>
                      <a:pt x="712835" y="402795"/>
                      <a:pt x="693788" y="405516"/>
                    </a:cubicBezTo>
                    <a:lnTo>
                      <a:pt x="379711" y="401541"/>
                    </a:lnTo>
                    <a:cubicBezTo>
                      <a:pt x="359793" y="401117"/>
                      <a:pt x="339877" y="399765"/>
                      <a:pt x="320077" y="397565"/>
                    </a:cubicBezTo>
                    <a:cubicBezTo>
                      <a:pt x="315912" y="397102"/>
                      <a:pt x="312180" y="394740"/>
                      <a:pt x="308150" y="393589"/>
                    </a:cubicBezTo>
                    <a:cubicBezTo>
                      <a:pt x="302896" y="392088"/>
                      <a:pt x="297501" y="391115"/>
                      <a:pt x="292247" y="389614"/>
                    </a:cubicBezTo>
                    <a:cubicBezTo>
                      <a:pt x="288217" y="388463"/>
                      <a:pt x="284386" y="386654"/>
                      <a:pt x="280320" y="385638"/>
                    </a:cubicBezTo>
                    <a:cubicBezTo>
                      <a:pt x="273765" y="383999"/>
                      <a:pt x="267038" y="383128"/>
                      <a:pt x="260442" y="381662"/>
                    </a:cubicBezTo>
                    <a:cubicBezTo>
                      <a:pt x="255108" y="380477"/>
                      <a:pt x="249840" y="379012"/>
                      <a:pt x="244539" y="377687"/>
                    </a:cubicBezTo>
                    <a:cubicBezTo>
                      <a:pt x="240563" y="375036"/>
                      <a:pt x="236886" y="371872"/>
                      <a:pt x="232612" y="369735"/>
                    </a:cubicBezTo>
                    <a:cubicBezTo>
                      <a:pt x="228864" y="367861"/>
                      <a:pt x="224867" y="366021"/>
                      <a:pt x="220685" y="365760"/>
                    </a:cubicBezTo>
                    <a:cubicBezTo>
                      <a:pt x="182306" y="363361"/>
                      <a:pt x="143822" y="363109"/>
                      <a:pt x="105391" y="361784"/>
                    </a:cubicBezTo>
                    <a:cubicBezTo>
                      <a:pt x="89489" y="360459"/>
                      <a:pt x="73501" y="359917"/>
                      <a:pt x="57684" y="357808"/>
                    </a:cubicBezTo>
                    <a:cubicBezTo>
                      <a:pt x="53530" y="357254"/>
                      <a:pt x="49351" y="355989"/>
                      <a:pt x="45757" y="353833"/>
                    </a:cubicBezTo>
                    <a:cubicBezTo>
                      <a:pt x="42543" y="351905"/>
                      <a:pt x="40456" y="348532"/>
                      <a:pt x="37805" y="345882"/>
                    </a:cubicBezTo>
                    <a:cubicBezTo>
                      <a:pt x="23312" y="302396"/>
                      <a:pt x="46425" y="368258"/>
                      <a:pt x="25878" y="322028"/>
                    </a:cubicBezTo>
                    <a:cubicBezTo>
                      <a:pt x="18324" y="305032"/>
                      <a:pt x="18575" y="298455"/>
                      <a:pt x="13951" y="282271"/>
                    </a:cubicBezTo>
                    <a:cubicBezTo>
                      <a:pt x="12800" y="278242"/>
                      <a:pt x="11127" y="274373"/>
                      <a:pt x="9976" y="270344"/>
                    </a:cubicBezTo>
                    <a:cubicBezTo>
                      <a:pt x="0" y="235426"/>
                      <a:pt x="11550" y="271092"/>
                      <a:pt x="2024" y="242515"/>
                    </a:cubicBezTo>
                    <a:cubicBezTo>
                      <a:pt x="3349" y="219986"/>
                      <a:pt x="3754" y="197384"/>
                      <a:pt x="6000" y="174928"/>
                    </a:cubicBezTo>
                    <a:cubicBezTo>
                      <a:pt x="6417" y="170758"/>
                      <a:pt x="9339" y="167144"/>
                      <a:pt x="9976" y="163002"/>
                    </a:cubicBezTo>
                    <a:cubicBezTo>
                      <a:pt x="12001" y="149838"/>
                      <a:pt x="13560" y="136558"/>
                      <a:pt x="13951" y="123245"/>
                    </a:cubicBezTo>
                    <a:cubicBezTo>
                      <a:pt x="14886" y="91453"/>
                      <a:pt x="3350" y="45057"/>
                      <a:pt x="6000" y="27829"/>
                    </a:cubicBez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>
                <a:off x="1965094" y="539847"/>
                <a:ext cx="765640" cy="368682"/>
              </a:xfrm>
              <a:custGeom>
                <a:avLst/>
                <a:gdLst>
                  <a:gd name="connsiteX0" fmla="*/ 25842 w 763622"/>
                  <a:gd name="connsiteY0" fmla="*/ 17228 h 406841"/>
                  <a:gd name="connsiteX1" fmla="*/ 180892 w 763622"/>
                  <a:gd name="connsiteY1" fmla="*/ 17228 h 406841"/>
                  <a:gd name="connsiteX2" fmla="*/ 192819 w 763622"/>
                  <a:gd name="connsiteY2" fmla="*/ 21203 h 406841"/>
                  <a:gd name="connsiteX3" fmla="*/ 212698 w 763622"/>
                  <a:gd name="connsiteY3" fmla="*/ 33130 h 406841"/>
                  <a:gd name="connsiteX4" fmla="*/ 236552 w 763622"/>
                  <a:gd name="connsiteY4" fmla="*/ 45057 h 406841"/>
                  <a:gd name="connsiteX5" fmla="*/ 375699 w 763622"/>
                  <a:gd name="connsiteY5" fmla="*/ 41081 h 406841"/>
                  <a:gd name="connsiteX6" fmla="*/ 387626 w 763622"/>
                  <a:gd name="connsiteY6" fmla="*/ 37106 h 406841"/>
                  <a:gd name="connsiteX7" fmla="*/ 439310 w 763622"/>
                  <a:gd name="connsiteY7" fmla="*/ 33130 h 406841"/>
                  <a:gd name="connsiteX8" fmla="*/ 487018 w 763622"/>
                  <a:gd name="connsiteY8" fmla="*/ 37106 h 406841"/>
                  <a:gd name="connsiteX9" fmla="*/ 518823 w 763622"/>
                  <a:gd name="connsiteY9" fmla="*/ 60960 h 406841"/>
                  <a:gd name="connsiteX10" fmla="*/ 650019 w 763622"/>
                  <a:gd name="connsiteY10" fmla="*/ 56984 h 406841"/>
                  <a:gd name="connsiteX11" fmla="*/ 673873 w 763622"/>
                  <a:gd name="connsiteY11" fmla="*/ 53008 h 406841"/>
                  <a:gd name="connsiteX12" fmla="*/ 741459 w 763622"/>
                  <a:gd name="connsiteY12" fmla="*/ 56984 h 406841"/>
                  <a:gd name="connsiteX13" fmla="*/ 749411 w 763622"/>
                  <a:gd name="connsiteY13" fmla="*/ 64935 h 406841"/>
                  <a:gd name="connsiteX14" fmla="*/ 753386 w 763622"/>
                  <a:gd name="connsiteY14" fmla="*/ 76862 h 406841"/>
                  <a:gd name="connsiteX15" fmla="*/ 757362 w 763622"/>
                  <a:gd name="connsiteY15" fmla="*/ 212035 h 406841"/>
                  <a:gd name="connsiteX16" fmla="*/ 753386 w 763622"/>
                  <a:gd name="connsiteY16" fmla="*/ 307450 h 406841"/>
                  <a:gd name="connsiteX17" fmla="*/ 749411 w 763622"/>
                  <a:gd name="connsiteY17" fmla="*/ 319377 h 406841"/>
                  <a:gd name="connsiteX18" fmla="*/ 741459 w 763622"/>
                  <a:gd name="connsiteY18" fmla="*/ 398890 h 406841"/>
                  <a:gd name="connsiteX19" fmla="*/ 729532 w 763622"/>
                  <a:gd name="connsiteY19" fmla="*/ 406841 h 406841"/>
                  <a:gd name="connsiteX20" fmla="*/ 614239 w 763622"/>
                  <a:gd name="connsiteY20" fmla="*/ 402866 h 406841"/>
                  <a:gd name="connsiteX21" fmla="*/ 590385 w 763622"/>
                  <a:gd name="connsiteY21" fmla="*/ 390939 h 406841"/>
                  <a:gd name="connsiteX22" fmla="*/ 566531 w 763622"/>
                  <a:gd name="connsiteY22" fmla="*/ 382988 h 406841"/>
                  <a:gd name="connsiteX23" fmla="*/ 510872 w 763622"/>
                  <a:gd name="connsiteY23" fmla="*/ 375036 h 406841"/>
                  <a:gd name="connsiteX24" fmla="*/ 300162 w 763622"/>
                  <a:gd name="connsiteY24" fmla="*/ 379012 h 406841"/>
                  <a:gd name="connsiteX25" fmla="*/ 248479 w 763622"/>
                  <a:gd name="connsiteY25" fmla="*/ 382988 h 406841"/>
                  <a:gd name="connsiteX26" fmla="*/ 192819 w 763622"/>
                  <a:gd name="connsiteY26" fmla="*/ 390939 h 406841"/>
                  <a:gd name="connsiteX27" fmla="*/ 180892 w 763622"/>
                  <a:gd name="connsiteY27" fmla="*/ 394915 h 406841"/>
                  <a:gd name="connsiteX28" fmla="*/ 105355 w 763622"/>
                  <a:gd name="connsiteY28" fmla="*/ 386963 h 406841"/>
                  <a:gd name="connsiteX29" fmla="*/ 61623 w 763622"/>
                  <a:gd name="connsiteY29" fmla="*/ 375036 h 406841"/>
                  <a:gd name="connsiteX30" fmla="*/ 53672 w 763622"/>
                  <a:gd name="connsiteY30" fmla="*/ 363109 h 406841"/>
                  <a:gd name="connsiteX31" fmla="*/ 45720 w 763622"/>
                  <a:gd name="connsiteY31" fmla="*/ 355158 h 406841"/>
                  <a:gd name="connsiteX32" fmla="*/ 37769 w 763622"/>
                  <a:gd name="connsiteY32" fmla="*/ 219986 h 406841"/>
                  <a:gd name="connsiteX33" fmla="*/ 33793 w 763622"/>
                  <a:gd name="connsiteY33" fmla="*/ 208059 h 406841"/>
                  <a:gd name="connsiteX34" fmla="*/ 29818 w 763622"/>
                  <a:gd name="connsiteY34" fmla="*/ 132521 h 406841"/>
                  <a:gd name="connsiteX35" fmla="*/ 25842 w 763622"/>
                  <a:gd name="connsiteY35" fmla="*/ 120595 h 406841"/>
                  <a:gd name="connsiteX36" fmla="*/ 25842 w 763622"/>
                  <a:gd name="connsiteY36" fmla="*/ 17228 h 406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63622" h="406841">
                    <a:moveTo>
                      <a:pt x="25842" y="17228"/>
                    </a:moveTo>
                    <a:cubicBezTo>
                      <a:pt x="51684" y="0"/>
                      <a:pt x="78280" y="10608"/>
                      <a:pt x="180892" y="17228"/>
                    </a:cubicBezTo>
                    <a:cubicBezTo>
                      <a:pt x="185074" y="17498"/>
                      <a:pt x="188843" y="19878"/>
                      <a:pt x="192819" y="21203"/>
                    </a:cubicBezTo>
                    <a:cubicBezTo>
                      <a:pt x="208351" y="36735"/>
                      <a:pt x="192054" y="22809"/>
                      <a:pt x="212698" y="33130"/>
                    </a:cubicBezTo>
                    <a:cubicBezTo>
                      <a:pt x="243534" y="48547"/>
                      <a:pt x="206566" y="35061"/>
                      <a:pt x="236552" y="45057"/>
                    </a:cubicBezTo>
                    <a:cubicBezTo>
                      <a:pt x="282934" y="43732"/>
                      <a:pt x="329362" y="43520"/>
                      <a:pt x="375699" y="41081"/>
                    </a:cubicBezTo>
                    <a:cubicBezTo>
                      <a:pt x="379884" y="40861"/>
                      <a:pt x="383468" y="37626"/>
                      <a:pt x="387626" y="37106"/>
                    </a:cubicBezTo>
                    <a:cubicBezTo>
                      <a:pt x="404771" y="34963"/>
                      <a:pt x="422082" y="34455"/>
                      <a:pt x="439310" y="33130"/>
                    </a:cubicBezTo>
                    <a:cubicBezTo>
                      <a:pt x="455213" y="34455"/>
                      <a:pt x="471642" y="32835"/>
                      <a:pt x="487018" y="37106"/>
                    </a:cubicBezTo>
                    <a:cubicBezTo>
                      <a:pt x="499471" y="40565"/>
                      <a:pt x="509811" y="51947"/>
                      <a:pt x="518823" y="60960"/>
                    </a:cubicBezTo>
                    <a:cubicBezTo>
                      <a:pt x="562555" y="59635"/>
                      <a:pt x="606324" y="59225"/>
                      <a:pt x="650019" y="56984"/>
                    </a:cubicBezTo>
                    <a:cubicBezTo>
                      <a:pt x="658069" y="56571"/>
                      <a:pt x="665812" y="53008"/>
                      <a:pt x="673873" y="53008"/>
                    </a:cubicBezTo>
                    <a:cubicBezTo>
                      <a:pt x="696441" y="53008"/>
                      <a:pt x="718930" y="55659"/>
                      <a:pt x="741459" y="56984"/>
                    </a:cubicBezTo>
                    <a:cubicBezTo>
                      <a:pt x="744110" y="59634"/>
                      <a:pt x="747482" y="61721"/>
                      <a:pt x="749411" y="64935"/>
                    </a:cubicBezTo>
                    <a:cubicBezTo>
                      <a:pt x="751567" y="68528"/>
                      <a:pt x="753160" y="72677"/>
                      <a:pt x="753386" y="76862"/>
                    </a:cubicBezTo>
                    <a:cubicBezTo>
                      <a:pt x="755819" y="121873"/>
                      <a:pt x="756037" y="166977"/>
                      <a:pt x="757362" y="212035"/>
                    </a:cubicBezTo>
                    <a:cubicBezTo>
                      <a:pt x="756037" y="243840"/>
                      <a:pt x="755737" y="275704"/>
                      <a:pt x="753386" y="307450"/>
                    </a:cubicBezTo>
                    <a:cubicBezTo>
                      <a:pt x="753076" y="311629"/>
                      <a:pt x="749953" y="315222"/>
                      <a:pt x="749411" y="319377"/>
                    </a:cubicBezTo>
                    <a:cubicBezTo>
                      <a:pt x="745966" y="345790"/>
                      <a:pt x="763622" y="384115"/>
                      <a:pt x="741459" y="398890"/>
                    </a:cubicBezTo>
                    <a:lnTo>
                      <a:pt x="729532" y="406841"/>
                    </a:lnTo>
                    <a:cubicBezTo>
                      <a:pt x="691101" y="405516"/>
                      <a:pt x="652618" y="405265"/>
                      <a:pt x="614239" y="402866"/>
                    </a:cubicBezTo>
                    <a:cubicBezTo>
                      <a:pt x="601587" y="402075"/>
                      <a:pt x="601458" y="395860"/>
                      <a:pt x="590385" y="390939"/>
                    </a:cubicBezTo>
                    <a:cubicBezTo>
                      <a:pt x="582726" y="387535"/>
                      <a:pt x="574798" y="384366"/>
                      <a:pt x="566531" y="382988"/>
                    </a:cubicBezTo>
                    <a:cubicBezTo>
                      <a:pt x="532138" y="377255"/>
                      <a:pt x="550676" y="380012"/>
                      <a:pt x="510872" y="375036"/>
                    </a:cubicBezTo>
                    <a:lnTo>
                      <a:pt x="300162" y="379012"/>
                    </a:lnTo>
                    <a:cubicBezTo>
                      <a:pt x="282891" y="379535"/>
                      <a:pt x="265680" y="381350"/>
                      <a:pt x="248479" y="382988"/>
                    </a:cubicBezTo>
                    <a:cubicBezTo>
                      <a:pt x="237938" y="383992"/>
                      <a:pt x="205134" y="388202"/>
                      <a:pt x="192819" y="390939"/>
                    </a:cubicBezTo>
                    <a:cubicBezTo>
                      <a:pt x="188728" y="391848"/>
                      <a:pt x="184868" y="393590"/>
                      <a:pt x="180892" y="394915"/>
                    </a:cubicBezTo>
                    <a:cubicBezTo>
                      <a:pt x="167586" y="393705"/>
                      <a:pt x="121709" y="390029"/>
                      <a:pt x="105355" y="386963"/>
                    </a:cubicBezTo>
                    <a:cubicBezTo>
                      <a:pt x="84852" y="383119"/>
                      <a:pt x="78024" y="380503"/>
                      <a:pt x="61623" y="375036"/>
                    </a:cubicBezTo>
                    <a:cubicBezTo>
                      <a:pt x="58973" y="371060"/>
                      <a:pt x="56657" y="366840"/>
                      <a:pt x="53672" y="363109"/>
                    </a:cubicBezTo>
                    <a:cubicBezTo>
                      <a:pt x="51330" y="360182"/>
                      <a:pt x="46093" y="358888"/>
                      <a:pt x="45720" y="355158"/>
                    </a:cubicBezTo>
                    <a:cubicBezTo>
                      <a:pt x="40165" y="299613"/>
                      <a:pt x="48130" y="266607"/>
                      <a:pt x="37769" y="219986"/>
                    </a:cubicBezTo>
                    <a:cubicBezTo>
                      <a:pt x="36860" y="215895"/>
                      <a:pt x="35118" y="212035"/>
                      <a:pt x="33793" y="208059"/>
                    </a:cubicBezTo>
                    <a:cubicBezTo>
                      <a:pt x="32468" y="182880"/>
                      <a:pt x="32101" y="157632"/>
                      <a:pt x="29818" y="132521"/>
                    </a:cubicBezTo>
                    <a:cubicBezTo>
                      <a:pt x="29439" y="128348"/>
                      <a:pt x="25842" y="124785"/>
                      <a:pt x="25842" y="120595"/>
                    </a:cubicBezTo>
                    <a:cubicBezTo>
                      <a:pt x="25842" y="27362"/>
                      <a:pt x="0" y="34456"/>
                      <a:pt x="25842" y="17228"/>
                    </a:cubicBezTo>
                    <a:close/>
                  </a:path>
                </a:pathLst>
              </a:cu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grpSp>
            <p:nvGrpSpPr>
              <p:cNvPr id="6" name="Группа 60"/>
              <p:cNvGrpSpPr/>
              <p:nvPr/>
            </p:nvGrpSpPr>
            <p:grpSpPr>
              <a:xfrm>
                <a:off x="1989992" y="395461"/>
                <a:ext cx="733930" cy="801261"/>
                <a:chOff x="1989992" y="395461"/>
                <a:chExt cx="733930" cy="801261"/>
              </a:xfrm>
            </p:grpSpPr>
            <p:sp>
              <p:nvSpPr>
                <p:cNvPr id="62" name="Полилиния 61"/>
                <p:cNvSpPr/>
                <p:nvPr/>
              </p:nvSpPr>
              <p:spPr>
                <a:xfrm>
                  <a:off x="1989992" y="825438"/>
                  <a:ext cx="733930" cy="371284"/>
                </a:xfrm>
                <a:custGeom>
                  <a:avLst/>
                  <a:gdLst>
                    <a:gd name="connsiteX0" fmla="*/ 15856 w 864790"/>
                    <a:gd name="connsiteY0" fmla="*/ 58141 h 338275"/>
                    <a:gd name="connsiteX1" fmla="*/ 42284 w 864790"/>
                    <a:gd name="connsiteY1" fmla="*/ 52855 h 338275"/>
                    <a:gd name="connsiteX2" fmla="*/ 58141 w 864790"/>
                    <a:gd name="connsiteY2" fmla="*/ 42284 h 338275"/>
                    <a:gd name="connsiteX3" fmla="*/ 73997 w 864790"/>
                    <a:gd name="connsiteY3" fmla="*/ 36999 h 338275"/>
                    <a:gd name="connsiteX4" fmla="*/ 116282 w 864790"/>
                    <a:gd name="connsiteY4" fmla="*/ 21142 h 338275"/>
                    <a:gd name="connsiteX5" fmla="*/ 137424 w 864790"/>
                    <a:gd name="connsiteY5" fmla="*/ 15856 h 338275"/>
                    <a:gd name="connsiteX6" fmla="*/ 153280 w 864790"/>
                    <a:gd name="connsiteY6" fmla="*/ 10571 h 338275"/>
                    <a:gd name="connsiteX7" fmla="*/ 190279 w 864790"/>
                    <a:gd name="connsiteY7" fmla="*/ 5285 h 338275"/>
                    <a:gd name="connsiteX8" fmla="*/ 253706 w 864790"/>
                    <a:gd name="connsiteY8" fmla="*/ 10571 h 338275"/>
                    <a:gd name="connsiteX9" fmla="*/ 269563 w 864790"/>
                    <a:gd name="connsiteY9" fmla="*/ 15856 h 338275"/>
                    <a:gd name="connsiteX10" fmla="*/ 327704 w 864790"/>
                    <a:gd name="connsiteY10" fmla="*/ 10571 h 338275"/>
                    <a:gd name="connsiteX11" fmla="*/ 375274 w 864790"/>
                    <a:gd name="connsiteY11" fmla="*/ 0 h 338275"/>
                    <a:gd name="connsiteX12" fmla="*/ 660693 w 864790"/>
                    <a:gd name="connsiteY12" fmla="*/ 10571 h 338275"/>
                    <a:gd name="connsiteX13" fmla="*/ 676550 w 864790"/>
                    <a:gd name="connsiteY13" fmla="*/ 15856 h 338275"/>
                    <a:gd name="connsiteX14" fmla="*/ 718834 w 864790"/>
                    <a:gd name="connsiteY14" fmla="*/ 26428 h 338275"/>
                    <a:gd name="connsiteX15" fmla="*/ 750548 w 864790"/>
                    <a:gd name="connsiteY15" fmla="*/ 42284 h 338275"/>
                    <a:gd name="connsiteX16" fmla="*/ 766404 w 864790"/>
                    <a:gd name="connsiteY16" fmla="*/ 52855 h 338275"/>
                    <a:gd name="connsiteX17" fmla="*/ 845687 w 864790"/>
                    <a:gd name="connsiteY17" fmla="*/ 36999 h 338275"/>
                    <a:gd name="connsiteX18" fmla="*/ 850973 w 864790"/>
                    <a:gd name="connsiteY18" fmla="*/ 89854 h 338275"/>
                    <a:gd name="connsiteX19" fmla="*/ 845687 w 864790"/>
                    <a:gd name="connsiteY19" fmla="*/ 221993 h 338275"/>
                    <a:gd name="connsiteX20" fmla="*/ 840402 w 864790"/>
                    <a:gd name="connsiteY20" fmla="*/ 237850 h 338275"/>
                    <a:gd name="connsiteX21" fmla="*/ 835116 w 864790"/>
                    <a:gd name="connsiteY21" fmla="*/ 264277 h 338275"/>
                    <a:gd name="connsiteX22" fmla="*/ 829831 w 864790"/>
                    <a:gd name="connsiteY22" fmla="*/ 280134 h 338275"/>
                    <a:gd name="connsiteX23" fmla="*/ 824545 w 864790"/>
                    <a:gd name="connsiteY23" fmla="*/ 301276 h 338275"/>
                    <a:gd name="connsiteX24" fmla="*/ 776975 w 864790"/>
                    <a:gd name="connsiteY24" fmla="*/ 327704 h 338275"/>
                    <a:gd name="connsiteX25" fmla="*/ 761119 w 864790"/>
                    <a:gd name="connsiteY25" fmla="*/ 338275 h 338275"/>
                    <a:gd name="connsiteX26" fmla="*/ 644837 w 864790"/>
                    <a:gd name="connsiteY26" fmla="*/ 332989 h 338275"/>
                    <a:gd name="connsiteX27" fmla="*/ 628980 w 864790"/>
                    <a:gd name="connsiteY27" fmla="*/ 327704 h 338275"/>
                    <a:gd name="connsiteX28" fmla="*/ 480984 w 864790"/>
                    <a:gd name="connsiteY28" fmla="*/ 317133 h 338275"/>
                    <a:gd name="connsiteX29" fmla="*/ 163852 w 864790"/>
                    <a:gd name="connsiteY29" fmla="*/ 317133 h 338275"/>
                    <a:gd name="connsiteX30" fmla="*/ 132138 w 864790"/>
                    <a:gd name="connsiteY30" fmla="*/ 301276 h 338275"/>
                    <a:gd name="connsiteX31" fmla="*/ 100425 w 864790"/>
                    <a:gd name="connsiteY31" fmla="*/ 290705 h 338275"/>
                    <a:gd name="connsiteX32" fmla="*/ 52855 w 864790"/>
                    <a:gd name="connsiteY32" fmla="*/ 274848 h 338275"/>
                    <a:gd name="connsiteX33" fmla="*/ 31713 w 864790"/>
                    <a:gd name="connsiteY33" fmla="*/ 269563 h 338275"/>
                    <a:gd name="connsiteX34" fmla="*/ 15856 w 864790"/>
                    <a:gd name="connsiteY34" fmla="*/ 264277 h 338275"/>
                    <a:gd name="connsiteX35" fmla="*/ 0 w 864790"/>
                    <a:gd name="connsiteY35" fmla="*/ 232564 h 338275"/>
                    <a:gd name="connsiteX36" fmla="*/ 5285 w 864790"/>
                    <a:gd name="connsiteY36" fmla="*/ 158566 h 338275"/>
                    <a:gd name="connsiteX37" fmla="*/ 21142 w 864790"/>
                    <a:gd name="connsiteY37" fmla="*/ 110996 h 338275"/>
                    <a:gd name="connsiteX38" fmla="*/ 26427 w 864790"/>
                    <a:gd name="connsiteY38" fmla="*/ 95140 h 338275"/>
                    <a:gd name="connsiteX39" fmla="*/ 31713 w 864790"/>
                    <a:gd name="connsiteY39" fmla="*/ 73998 h 338275"/>
                    <a:gd name="connsiteX40" fmla="*/ 42284 w 864790"/>
                    <a:gd name="connsiteY40" fmla="*/ 63426 h 338275"/>
                    <a:gd name="connsiteX41" fmla="*/ 15856 w 864790"/>
                    <a:gd name="connsiteY41" fmla="*/ 58141 h 338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864790" h="338275">
                      <a:moveTo>
                        <a:pt x="15856" y="58141"/>
                      </a:moveTo>
                      <a:cubicBezTo>
                        <a:pt x="15856" y="56379"/>
                        <a:pt x="33872" y="56009"/>
                        <a:pt x="42284" y="52855"/>
                      </a:cubicBezTo>
                      <a:cubicBezTo>
                        <a:pt x="48232" y="50624"/>
                        <a:pt x="52459" y="45125"/>
                        <a:pt x="58141" y="42284"/>
                      </a:cubicBezTo>
                      <a:cubicBezTo>
                        <a:pt x="63124" y="39793"/>
                        <a:pt x="68712" y="38761"/>
                        <a:pt x="73997" y="36999"/>
                      </a:cubicBezTo>
                      <a:cubicBezTo>
                        <a:pt x="98484" y="20675"/>
                        <a:pt x="81992" y="28763"/>
                        <a:pt x="116282" y="21142"/>
                      </a:cubicBezTo>
                      <a:cubicBezTo>
                        <a:pt x="123373" y="19566"/>
                        <a:pt x="130439" y="17852"/>
                        <a:pt x="137424" y="15856"/>
                      </a:cubicBezTo>
                      <a:cubicBezTo>
                        <a:pt x="142781" y="14325"/>
                        <a:pt x="147817" y="11664"/>
                        <a:pt x="153280" y="10571"/>
                      </a:cubicBezTo>
                      <a:cubicBezTo>
                        <a:pt x="165496" y="8128"/>
                        <a:pt x="177946" y="7047"/>
                        <a:pt x="190279" y="5285"/>
                      </a:cubicBezTo>
                      <a:cubicBezTo>
                        <a:pt x="211421" y="7047"/>
                        <a:pt x="232676" y="7767"/>
                        <a:pt x="253706" y="10571"/>
                      </a:cubicBezTo>
                      <a:cubicBezTo>
                        <a:pt x="259229" y="11307"/>
                        <a:pt x="263991" y="15856"/>
                        <a:pt x="269563" y="15856"/>
                      </a:cubicBezTo>
                      <a:cubicBezTo>
                        <a:pt x="289023" y="15856"/>
                        <a:pt x="308377" y="12845"/>
                        <a:pt x="327704" y="10571"/>
                      </a:cubicBezTo>
                      <a:cubicBezTo>
                        <a:pt x="356452" y="7189"/>
                        <a:pt x="353649" y="7208"/>
                        <a:pt x="375274" y="0"/>
                      </a:cubicBezTo>
                      <a:cubicBezTo>
                        <a:pt x="400007" y="589"/>
                        <a:pt x="586122" y="628"/>
                        <a:pt x="660693" y="10571"/>
                      </a:cubicBezTo>
                      <a:cubicBezTo>
                        <a:pt x="666216" y="11307"/>
                        <a:pt x="671145" y="14505"/>
                        <a:pt x="676550" y="15856"/>
                      </a:cubicBezTo>
                      <a:cubicBezTo>
                        <a:pt x="688615" y="18872"/>
                        <a:pt x="706750" y="20386"/>
                        <a:pt x="718834" y="26428"/>
                      </a:cubicBezTo>
                      <a:cubicBezTo>
                        <a:pt x="759808" y="46916"/>
                        <a:pt x="710701" y="29003"/>
                        <a:pt x="750548" y="42284"/>
                      </a:cubicBezTo>
                      <a:cubicBezTo>
                        <a:pt x="755833" y="45808"/>
                        <a:pt x="760066" y="52432"/>
                        <a:pt x="766404" y="52855"/>
                      </a:cubicBezTo>
                      <a:cubicBezTo>
                        <a:pt x="821894" y="56555"/>
                        <a:pt x="816451" y="56491"/>
                        <a:pt x="845687" y="36999"/>
                      </a:cubicBezTo>
                      <a:cubicBezTo>
                        <a:pt x="864790" y="65653"/>
                        <a:pt x="853977" y="41797"/>
                        <a:pt x="850973" y="89854"/>
                      </a:cubicBezTo>
                      <a:cubicBezTo>
                        <a:pt x="848223" y="133850"/>
                        <a:pt x="848828" y="178023"/>
                        <a:pt x="845687" y="221993"/>
                      </a:cubicBezTo>
                      <a:cubicBezTo>
                        <a:pt x="845290" y="227550"/>
                        <a:pt x="841753" y="232445"/>
                        <a:pt x="840402" y="237850"/>
                      </a:cubicBezTo>
                      <a:cubicBezTo>
                        <a:pt x="838223" y="246565"/>
                        <a:pt x="837295" y="255562"/>
                        <a:pt x="835116" y="264277"/>
                      </a:cubicBezTo>
                      <a:cubicBezTo>
                        <a:pt x="833765" y="269682"/>
                        <a:pt x="831362" y="274777"/>
                        <a:pt x="829831" y="280134"/>
                      </a:cubicBezTo>
                      <a:cubicBezTo>
                        <a:pt x="827835" y="287119"/>
                        <a:pt x="828149" y="294969"/>
                        <a:pt x="824545" y="301276"/>
                      </a:cubicBezTo>
                      <a:cubicBezTo>
                        <a:pt x="809231" y="328076"/>
                        <a:pt x="803227" y="310202"/>
                        <a:pt x="776975" y="327704"/>
                      </a:cubicBezTo>
                      <a:lnTo>
                        <a:pt x="761119" y="338275"/>
                      </a:lnTo>
                      <a:cubicBezTo>
                        <a:pt x="722358" y="336513"/>
                        <a:pt x="683514" y="336083"/>
                        <a:pt x="644837" y="332989"/>
                      </a:cubicBezTo>
                      <a:cubicBezTo>
                        <a:pt x="639283" y="332545"/>
                        <a:pt x="634503" y="328440"/>
                        <a:pt x="628980" y="327704"/>
                      </a:cubicBezTo>
                      <a:cubicBezTo>
                        <a:pt x="602031" y="324111"/>
                        <a:pt x="500691" y="318365"/>
                        <a:pt x="480984" y="317133"/>
                      </a:cubicBezTo>
                      <a:cubicBezTo>
                        <a:pt x="406064" y="318662"/>
                        <a:pt x="262118" y="331171"/>
                        <a:pt x="163852" y="317133"/>
                      </a:cubicBezTo>
                      <a:cubicBezTo>
                        <a:pt x="142548" y="314090"/>
                        <a:pt x="151970" y="310090"/>
                        <a:pt x="132138" y="301276"/>
                      </a:cubicBezTo>
                      <a:cubicBezTo>
                        <a:pt x="121956" y="296751"/>
                        <a:pt x="110996" y="294229"/>
                        <a:pt x="100425" y="290705"/>
                      </a:cubicBezTo>
                      <a:lnTo>
                        <a:pt x="52855" y="274848"/>
                      </a:lnTo>
                      <a:cubicBezTo>
                        <a:pt x="45964" y="272551"/>
                        <a:pt x="38698" y="271559"/>
                        <a:pt x="31713" y="269563"/>
                      </a:cubicBezTo>
                      <a:cubicBezTo>
                        <a:pt x="26356" y="268032"/>
                        <a:pt x="21142" y="266039"/>
                        <a:pt x="15856" y="264277"/>
                      </a:cubicBezTo>
                      <a:cubicBezTo>
                        <a:pt x="10510" y="256258"/>
                        <a:pt x="0" y="243507"/>
                        <a:pt x="0" y="232564"/>
                      </a:cubicBezTo>
                      <a:cubicBezTo>
                        <a:pt x="0" y="207835"/>
                        <a:pt x="1617" y="183021"/>
                        <a:pt x="5285" y="158566"/>
                      </a:cubicBezTo>
                      <a:cubicBezTo>
                        <a:pt x="5286" y="158560"/>
                        <a:pt x="18498" y="118927"/>
                        <a:pt x="21142" y="110996"/>
                      </a:cubicBezTo>
                      <a:lnTo>
                        <a:pt x="26427" y="95140"/>
                      </a:lnTo>
                      <a:cubicBezTo>
                        <a:pt x="28724" y="88248"/>
                        <a:pt x="28464" y="80495"/>
                        <a:pt x="31713" y="73998"/>
                      </a:cubicBezTo>
                      <a:cubicBezTo>
                        <a:pt x="33942" y="69541"/>
                        <a:pt x="39294" y="67413"/>
                        <a:pt x="42284" y="63426"/>
                      </a:cubicBezTo>
                      <a:cubicBezTo>
                        <a:pt x="44648" y="60274"/>
                        <a:pt x="15856" y="59903"/>
                        <a:pt x="15856" y="58141"/>
                      </a:cubicBezTo>
                      <a:close/>
                    </a:path>
                  </a:pathLst>
                </a:cu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ru-RU"/>
                </a:p>
              </p:txBody>
            </p:sp>
            <p:sp>
              <p:nvSpPr>
                <p:cNvPr id="63" name="TextBox 122"/>
                <p:cNvSpPr txBox="1"/>
                <p:nvPr/>
              </p:nvSpPr>
              <p:spPr>
                <a:xfrm>
                  <a:off x="2000101" y="566488"/>
                  <a:ext cx="716268" cy="2370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sz="1100" b="1">
                      <a:solidFill>
                        <a:schemeClr val="bg1"/>
                      </a:solidFill>
                      <a:latin typeface="Trebuchet MS" pitchFamily="34" charset="0"/>
                    </a:rPr>
                    <a:t>+39,4%</a:t>
                  </a:r>
                </a:p>
              </p:txBody>
            </p:sp>
            <p:sp>
              <p:nvSpPr>
                <p:cNvPr id="64" name="TextBox 123"/>
                <p:cNvSpPr txBox="1"/>
                <p:nvPr/>
              </p:nvSpPr>
              <p:spPr>
                <a:xfrm>
                  <a:off x="2000101" y="395461"/>
                  <a:ext cx="716268" cy="2370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sz="1100" b="1">
                      <a:solidFill>
                        <a:schemeClr val="bg1"/>
                      </a:solidFill>
                      <a:latin typeface="Trebuchet MS" pitchFamily="34" charset="0"/>
                    </a:rPr>
                    <a:t>+9,5%</a:t>
                  </a:r>
                </a:p>
              </p:txBody>
            </p:sp>
          </p:grpSp>
        </p:grpSp>
        <p:pic>
          <p:nvPicPr>
            <p:cNvPr id="58" name="Рисунок 57" descr="Exquisite-Elegant-Clear-Big-Beer-Mug-Glass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71274" y="0"/>
              <a:ext cx="1668073" cy="1507633"/>
            </a:xfrm>
            <a:prstGeom prst="rect">
              <a:avLst/>
            </a:prstGeom>
          </p:spPr>
        </p:pic>
      </p:grpSp>
      <p:grpSp>
        <p:nvGrpSpPr>
          <p:cNvPr id="7" name="Группа 71"/>
          <p:cNvGrpSpPr/>
          <p:nvPr/>
        </p:nvGrpSpPr>
        <p:grpSpPr>
          <a:xfrm>
            <a:off x="4735511" y="3083714"/>
            <a:ext cx="2571768" cy="2121150"/>
            <a:chOff x="0" y="0"/>
            <a:chExt cx="1946030" cy="1406770"/>
          </a:xfrm>
        </p:grpSpPr>
        <p:grpSp>
          <p:nvGrpSpPr>
            <p:cNvPr id="10" name="Группа 72"/>
            <p:cNvGrpSpPr/>
            <p:nvPr/>
          </p:nvGrpSpPr>
          <p:grpSpPr>
            <a:xfrm>
              <a:off x="487974" y="239390"/>
              <a:ext cx="958098" cy="684277"/>
              <a:chOff x="487974" y="239390"/>
              <a:chExt cx="958098" cy="684277"/>
            </a:xfrm>
          </p:grpSpPr>
          <p:sp>
            <p:nvSpPr>
              <p:cNvPr id="75" name="Полилиния 74"/>
              <p:cNvSpPr/>
              <p:nvPr/>
            </p:nvSpPr>
            <p:spPr>
              <a:xfrm>
                <a:off x="487974" y="293079"/>
                <a:ext cx="932783" cy="278384"/>
              </a:xfrm>
              <a:custGeom>
                <a:avLst/>
                <a:gdLst>
                  <a:gd name="connsiteX0" fmla="*/ 59412 w 985739"/>
                  <a:gd name="connsiteY0" fmla="*/ 24933 h 354912"/>
                  <a:gd name="connsiteX1" fmla="*/ 119047 w 985739"/>
                  <a:gd name="connsiteY1" fmla="*/ 20958 h 354912"/>
                  <a:gd name="connsiteX2" fmla="*/ 150852 w 985739"/>
                  <a:gd name="connsiteY2" fmla="*/ 13006 h 354912"/>
                  <a:gd name="connsiteX3" fmla="*/ 182657 w 985739"/>
                  <a:gd name="connsiteY3" fmla="*/ 5055 h 354912"/>
                  <a:gd name="connsiteX4" fmla="*/ 297951 w 985739"/>
                  <a:gd name="connsiteY4" fmla="*/ 9031 h 354912"/>
                  <a:gd name="connsiteX5" fmla="*/ 361561 w 985739"/>
                  <a:gd name="connsiteY5" fmla="*/ 16982 h 354912"/>
                  <a:gd name="connsiteX6" fmla="*/ 576247 w 985739"/>
                  <a:gd name="connsiteY6" fmla="*/ 13006 h 354912"/>
                  <a:gd name="connsiteX7" fmla="*/ 616003 w 985739"/>
                  <a:gd name="connsiteY7" fmla="*/ 9031 h 354912"/>
                  <a:gd name="connsiteX8" fmla="*/ 695516 w 985739"/>
                  <a:gd name="connsiteY8" fmla="*/ 5055 h 354912"/>
                  <a:gd name="connsiteX9" fmla="*/ 906226 w 985739"/>
                  <a:gd name="connsiteY9" fmla="*/ 9031 h 354912"/>
                  <a:gd name="connsiteX10" fmla="*/ 910201 w 985739"/>
                  <a:gd name="connsiteY10" fmla="*/ 32885 h 354912"/>
                  <a:gd name="connsiteX11" fmla="*/ 926104 w 985739"/>
                  <a:gd name="connsiteY11" fmla="*/ 64690 h 354912"/>
                  <a:gd name="connsiteX12" fmla="*/ 934055 w 985739"/>
                  <a:gd name="connsiteY12" fmla="*/ 88544 h 354912"/>
                  <a:gd name="connsiteX13" fmla="*/ 942007 w 985739"/>
                  <a:gd name="connsiteY13" fmla="*/ 124325 h 354912"/>
                  <a:gd name="connsiteX14" fmla="*/ 945982 w 985739"/>
                  <a:gd name="connsiteY14" fmla="*/ 144203 h 354912"/>
                  <a:gd name="connsiteX15" fmla="*/ 949958 w 985739"/>
                  <a:gd name="connsiteY15" fmla="*/ 156130 h 354912"/>
                  <a:gd name="connsiteX16" fmla="*/ 953934 w 985739"/>
                  <a:gd name="connsiteY16" fmla="*/ 172032 h 354912"/>
                  <a:gd name="connsiteX17" fmla="*/ 957909 w 985739"/>
                  <a:gd name="connsiteY17" fmla="*/ 183959 h 354912"/>
                  <a:gd name="connsiteX18" fmla="*/ 961885 w 985739"/>
                  <a:gd name="connsiteY18" fmla="*/ 203838 h 354912"/>
                  <a:gd name="connsiteX19" fmla="*/ 965860 w 985739"/>
                  <a:gd name="connsiteY19" fmla="*/ 215765 h 354912"/>
                  <a:gd name="connsiteX20" fmla="*/ 977787 w 985739"/>
                  <a:gd name="connsiteY20" fmla="*/ 255521 h 354912"/>
                  <a:gd name="connsiteX21" fmla="*/ 981763 w 985739"/>
                  <a:gd name="connsiteY21" fmla="*/ 271424 h 354912"/>
                  <a:gd name="connsiteX22" fmla="*/ 985739 w 985739"/>
                  <a:gd name="connsiteY22" fmla="*/ 283351 h 354912"/>
                  <a:gd name="connsiteX23" fmla="*/ 981763 w 985739"/>
                  <a:gd name="connsiteY23" fmla="*/ 295278 h 354912"/>
                  <a:gd name="connsiteX24" fmla="*/ 969836 w 985739"/>
                  <a:gd name="connsiteY24" fmla="*/ 299253 h 354912"/>
                  <a:gd name="connsiteX25" fmla="*/ 850567 w 985739"/>
                  <a:gd name="connsiteY25" fmla="*/ 307205 h 354912"/>
                  <a:gd name="connsiteX26" fmla="*/ 790932 w 985739"/>
                  <a:gd name="connsiteY26" fmla="*/ 319132 h 354912"/>
                  <a:gd name="connsiteX27" fmla="*/ 743224 w 985739"/>
                  <a:gd name="connsiteY27" fmla="*/ 331058 h 354912"/>
                  <a:gd name="connsiteX28" fmla="*/ 715394 w 985739"/>
                  <a:gd name="connsiteY28" fmla="*/ 342985 h 354912"/>
                  <a:gd name="connsiteX29" fmla="*/ 699492 w 985739"/>
                  <a:gd name="connsiteY29" fmla="*/ 350937 h 354912"/>
                  <a:gd name="connsiteX30" fmla="*/ 643833 w 985739"/>
                  <a:gd name="connsiteY30" fmla="*/ 354912 h 354912"/>
                  <a:gd name="connsiteX31" fmla="*/ 202535 w 985739"/>
                  <a:gd name="connsiteY31" fmla="*/ 350937 h 354912"/>
                  <a:gd name="connsiteX32" fmla="*/ 158803 w 985739"/>
                  <a:gd name="connsiteY32" fmla="*/ 342985 h 354912"/>
                  <a:gd name="connsiteX33" fmla="*/ 103144 w 985739"/>
                  <a:gd name="connsiteY33" fmla="*/ 335034 h 354912"/>
                  <a:gd name="connsiteX34" fmla="*/ 91217 w 985739"/>
                  <a:gd name="connsiteY34" fmla="*/ 331058 h 354912"/>
                  <a:gd name="connsiteX35" fmla="*/ 71339 w 985739"/>
                  <a:gd name="connsiteY35" fmla="*/ 327083 h 354912"/>
                  <a:gd name="connsiteX36" fmla="*/ 59412 w 985739"/>
                  <a:gd name="connsiteY36" fmla="*/ 323107 h 354912"/>
                  <a:gd name="connsiteX37" fmla="*/ 19655 w 985739"/>
                  <a:gd name="connsiteY37" fmla="*/ 319132 h 354912"/>
                  <a:gd name="connsiteX38" fmla="*/ 3753 w 985739"/>
                  <a:gd name="connsiteY38" fmla="*/ 315156 h 354912"/>
                  <a:gd name="connsiteX39" fmla="*/ 7728 w 985739"/>
                  <a:gd name="connsiteY39" fmla="*/ 235643 h 354912"/>
                  <a:gd name="connsiteX40" fmla="*/ 11704 w 985739"/>
                  <a:gd name="connsiteY40" fmla="*/ 223716 h 354912"/>
                  <a:gd name="connsiteX41" fmla="*/ 19655 w 985739"/>
                  <a:gd name="connsiteY41" fmla="*/ 211789 h 354912"/>
                  <a:gd name="connsiteX42" fmla="*/ 27607 w 985739"/>
                  <a:gd name="connsiteY42" fmla="*/ 187935 h 354912"/>
                  <a:gd name="connsiteX43" fmla="*/ 31582 w 985739"/>
                  <a:gd name="connsiteY43" fmla="*/ 172032 h 354912"/>
                  <a:gd name="connsiteX44" fmla="*/ 39534 w 985739"/>
                  <a:gd name="connsiteY44" fmla="*/ 164081 h 354912"/>
                  <a:gd name="connsiteX45" fmla="*/ 47485 w 985739"/>
                  <a:gd name="connsiteY45" fmla="*/ 96495 h 354912"/>
                  <a:gd name="connsiteX46" fmla="*/ 55436 w 985739"/>
                  <a:gd name="connsiteY46" fmla="*/ 68665 h 354912"/>
                  <a:gd name="connsiteX47" fmla="*/ 59412 w 985739"/>
                  <a:gd name="connsiteY47" fmla="*/ 48787 h 354912"/>
                  <a:gd name="connsiteX48" fmla="*/ 59412 w 985739"/>
                  <a:gd name="connsiteY48" fmla="*/ 24933 h 35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85739" h="354912">
                    <a:moveTo>
                      <a:pt x="59412" y="24933"/>
                    </a:moveTo>
                    <a:cubicBezTo>
                      <a:pt x="69351" y="20295"/>
                      <a:pt x="99223" y="22940"/>
                      <a:pt x="119047" y="20958"/>
                    </a:cubicBezTo>
                    <a:cubicBezTo>
                      <a:pt x="143472" y="18516"/>
                      <a:pt x="132243" y="17658"/>
                      <a:pt x="150852" y="13006"/>
                    </a:cubicBezTo>
                    <a:lnTo>
                      <a:pt x="182657" y="5055"/>
                    </a:lnTo>
                    <a:lnTo>
                      <a:pt x="297951" y="9031"/>
                    </a:lnTo>
                    <a:cubicBezTo>
                      <a:pt x="313831" y="9867"/>
                      <a:pt x="344664" y="14568"/>
                      <a:pt x="361561" y="16982"/>
                    </a:cubicBezTo>
                    <a:lnTo>
                      <a:pt x="576247" y="13006"/>
                    </a:lnTo>
                    <a:cubicBezTo>
                      <a:pt x="589559" y="12590"/>
                      <a:pt x="602714" y="9917"/>
                      <a:pt x="616003" y="9031"/>
                    </a:cubicBezTo>
                    <a:cubicBezTo>
                      <a:pt x="642482" y="7266"/>
                      <a:pt x="669012" y="6380"/>
                      <a:pt x="695516" y="5055"/>
                    </a:cubicBezTo>
                    <a:cubicBezTo>
                      <a:pt x="765753" y="6380"/>
                      <a:pt x="836560" y="0"/>
                      <a:pt x="906226" y="9031"/>
                    </a:cubicBezTo>
                    <a:cubicBezTo>
                      <a:pt x="914220" y="10067"/>
                      <a:pt x="908246" y="25065"/>
                      <a:pt x="910201" y="32885"/>
                    </a:cubicBezTo>
                    <a:cubicBezTo>
                      <a:pt x="916292" y="57247"/>
                      <a:pt x="913590" y="52174"/>
                      <a:pt x="926104" y="64690"/>
                    </a:cubicBezTo>
                    <a:cubicBezTo>
                      <a:pt x="928754" y="72641"/>
                      <a:pt x="932411" y="80325"/>
                      <a:pt x="934055" y="88544"/>
                    </a:cubicBezTo>
                    <a:cubicBezTo>
                      <a:pt x="946062" y="148574"/>
                      <a:pt x="930764" y="73731"/>
                      <a:pt x="942007" y="124325"/>
                    </a:cubicBezTo>
                    <a:cubicBezTo>
                      <a:pt x="943473" y="130921"/>
                      <a:pt x="944343" y="137648"/>
                      <a:pt x="945982" y="144203"/>
                    </a:cubicBezTo>
                    <a:cubicBezTo>
                      <a:pt x="946998" y="148269"/>
                      <a:pt x="948807" y="152101"/>
                      <a:pt x="949958" y="156130"/>
                    </a:cubicBezTo>
                    <a:cubicBezTo>
                      <a:pt x="951459" y="161384"/>
                      <a:pt x="952433" y="166778"/>
                      <a:pt x="953934" y="172032"/>
                    </a:cubicBezTo>
                    <a:cubicBezTo>
                      <a:pt x="955085" y="176061"/>
                      <a:pt x="956893" y="179893"/>
                      <a:pt x="957909" y="183959"/>
                    </a:cubicBezTo>
                    <a:cubicBezTo>
                      <a:pt x="959548" y="190515"/>
                      <a:pt x="960246" y="197282"/>
                      <a:pt x="961885" y="203838"/>
                    </a:cubicBezTo>
                    <a:cubicBezTo>
                      <a:pt x="962901" y="207904"/>
                      <a:pt x="964709" y="211736"/>
                      <a:pt x="965860" y="215765"/>
                    </a:cubicBezTo>
                    <a:cubicBezTo>
                      <a:pt x="977872" y="257808"/>
                      <a:pt x="958900" y="198857"/>
                      <a:pt x="977787" y="255521"/>
                    </a:cubicBezTo>
                    <a:cubicBezTo>
                      <a:pt x="979515" y="260705"/>
                      <a:pt x="980262" y="266170"/>
                      <a:pt x="981763" y="271424"/>
                    </a:cubicBezTo>
                    <a:cubicBezTo>
                      <a:pt x="982914" y="275453"/>
                      <a:pt x="984414" y="279375"/>
                      <a:pt x="985739" y="283351"/>
                    </a:cubicBezTo>
                    <a:cubicBezTo>
                      <a:pt x="984414" y="287327"/>
                      <a:pt x="984726" y="292315"/>
                      <a:pt x="981763" y="295278"/>
                    </a:cubicBezTo>
                    <a:cubicBezTo>
                      <a:pt x="978800" y="298241"/>
                      <a:pt x="973978" y="298616"/>
                      <a:pt x="969836" y="299253"/>
                    </a:cubicBezTo>
                    <a:cubicBezTo>
                      <a:pt x="937974" y="304155"/>
                      <a:pt x="875036" y="305981"/>
                      <a:pt x="850567" y="307205"/>
                    </a:cubicBezTo>
                    <a:cubicBezTo>
                      <a:pt x="809670" y="317429"/>
                      <a:pt x="829579" y="313610"/>
                      <a:pt x="790932" y="319132"/>
                    </a:cubicBezTo>
                    <a:cubicBezTo>
                      <a:pt x="759431" y="329632"/>
                      <a:pt x="775345" y="325705"/>
                      <a:pt x="743224" y="331058"/>
                    </a:cubicBezTo>
                    <a:cubicBezTo>
                      <a:pt x="727882" y="346402"/>
                      <a:pt x="743660" y="333563"/>
                      <a:pt x="715394" y="342985"/>
                    </a:cubicBezTo>
                    <a:cubicBezTo>
                      <a:pt x="709772" y="344859"/>
                      <a:pt x="705338" y="349963"/>
                      <a:pt x="699492" y="350937"/>
                    </a:cubicBezTo>
                    <a:cubicBezTo>
                      <a:pt x="681145" y="353995"/>
                      <a:pt x="662386" y="353587"/>
                      <a:pt x="643833" y="354912"/>
                    </a:cubicBezTo>
                    <a:lnTo>
                      <a:pt x="202535" y="350937"/>
                    </a:lnTo>
                    <a:cubicBezTo>
                      <a:pt x="187723" y="350573"/>
                      <a:pt x="173438" y="345296"/>
                      <a:pt x="158803" y="342985"/>
                    </a:cubicBezTo>
                    <a:cubicBezTo>
                      <a:pt x="137999" y="339700"/>
                      <a:pt x="123202" y="339492"/>
                      <a:pt x="103144" y="335034"/>
                    </a:cubicBezTo>
                    <a:cubicBezTo>
                      <a:pt x="99053" y="334125"/>
                      <a:pt x="95283" y="332074"/>
                      <a:pt x="91217" y="331058"/>
                    </a:cubicBezTo>
                    <a:cubicBezTo>
                      <a:pt x="84662" y="329419"/>
                      <a:pt x="77894" y="328722"/>
                      <a:pt x="71339" y="327083"/>
                    </a:cubicBezTo>
                    <a:cubicBezTo>
                      <a:pt x="67273" y="326067"/>
                      <a:pt x="63554" y="323744"/>
                      <a:pt x="59412" y="323107"/>
                    </a:cubicBezTo>
                    <a:cubicBezTo>
                      <a:pt x="46248" y="321082"/>
                      <a:pt x="32907" y="320457"/>
                      <a:pt x="19655" y="319132"/>
                    </a:cubicBezTo>
                    <a:cubicBezTo>
                      <a:pt x="14354" y="317807"/>
                      <a:pt x="4526" y="320565"/>
                      <a:pt x="3753" y="315156"/>
                    </a:cubicBezTo>
                    <a:cubicBezTo>
                      <a:pt x="0" y="288885"/>
                      <a:pt x="5429" y="262081"/>
                      <a:pt x="7728" y="235643"/>
                    </a:cubicBezTo>
                    <a:cubicBezTo>
                      <a:pt x="8091" y="231468"/>
                      <a:pt x="9830" y="227464"/>
                      <a:pt x="11704" y="223716"/>
                    </a:cubicBezTo>
                    <a:cubicBezTo>
                      <a:pt x="13841" y="219442"/>
                      <a:pt x="17714" y="216155"/>
                      <a:pt x="19655" y="211789"/>
                    </a:cubicBezTo>
                    <a:cubicBezTo>
                      <a:pt x="23059" y="204130"/>
                      <a:pt x="24956" y="195886"/>
                      <a:pt x="27607" y="187935"/>
                    </a:cubicBezTo>
                    <a:cubicBezTo>
                      <a:pt x="29335" y="182751"/>
                      <a:pt x="29138" y="176919"/>
                      <a:pt x="31582" y="172032"/>
                    </a:cubicBezTo>
                    <a:cubicBezTo>
                      <a:pt x="33258" y="168679"/>
                      <a:pt x="36883" y="166731"/>
                      <a:pt x="39534" y="164081"/>
                    </a:cubicBezTo>
                    <a:cubicBezTo>
                      <a:pt x="50192" y="132101"/>
                      <a:pt x="39649" y="167019"/>
                      <a:pt x="47485" y="96495"/>
                    </a:cubicBezTo>
                    <a:cubicBezTo>
                      <a:pt x="48973" y="83101"/>
                      <a:pt x="52419" y="80733"/>
                      <a:pt x="55436" y="68665"/>
                    </a:cubicBezTo>
                    <a:cubicBezTo>
                      <a:pt x="57075" y="62110"/>
                      <a:pt x="57773" y="55343"/>
                      <a:pt x="59412" y="48787"/>
                    </a:cubicBezTo>
                    <a:cubicBezTo>
                      <a:pt x="64225" y="29534"/>
                      <a:pt x="49473" y="29571"/>
                      <a:pt x="59412" y="24933"/>
                    </a:cubicBez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76" name="Полилиния 75"/>
              <p:cNvSpPr/>
              <p:nvPr/>
            </p:nvSpPr>
            <p:spPr>
              <a:xfrm>
                <a:off x="496961" y="410266"/>
                <a:ext cx="949111" cy="292852"/>
              </a:xfrm>
              <a:custGeom>
                <a:avLst/>
                <a:gdLst>
                  <a:gd name="connsiteX0" fmla="*/ 23453 w 1045245"/>
                  <a:gd name="connsiteY0" fmla="*/ 24507 h 334608"/>
                  <a:gd name="connsiteX1" fmla="*/ 63209 w 1045245"/>
                  <a:gd name="connsiteY1" fmla="*/ 20532 h 334608"/>
                  <a:gd name="connsiteX2" fmla="*/ 75136 w 1045245"/>
                  <a:gd name="connsiteY2" fmla="*/ 16556 h 334608"/>
                  <a:gd name="connsiteX3" fmla="*/ 98990 w 1045245"/>
                  <a:gd name="connsiteY3" fmla="*/ 12580 h 334608"/>
                  <a:gd name="connsiteX4" fmla="*/ 166576 w 1045245"/>
                  <a:gd name="connsiteY4" fmla="*/ 8605 h 334608"/>
                  <a:gd name="connsiteX5" fmla="*/ 393188 w 1045245"/>
                  <a:gd name="connsiteY5" fmla="*/ 12580 h 334608"/>
                  <a:gd name="connsiteX6" fmla="*/ 405115 w 1045245"/>
                  <a:gd name="connsiteY6" fmla="*/ 16556 h 334608"/>
                  <a:gd name="connsiteX7" fmla="*/ 444872 w 1045245"/>
                  <a:gd name="connsiteY7" fmla="*/ 24507 h 334608"/>
                  <a:gd name="connsiteX8" fmla="*/ 508482 w 1045245"/>
                  <a:gd name="connsiteY8" fmla="*/ 28483 h 334608"/>
                  <a:gd name="connsiteX9" fmla="*/ 659557 w 1045245"/>
                  <a:gd name="connsiteY9" fmla="*/ 24507 h 334608"/>
                  <a:gd name="connsiteX10" fmla="*/ 675460 w 1045245"/>
                  <a:gd name="connsiteY10" fmla="*/ 20532 h 334608"/>
                  <a:gd name="connsiteX11" fmla="*/ 687387 w 1045245"/>
                  <a:gd name="connsiteY11" fmla="*/ 16556 h 334608"/>
                  <a:gd name="connsiteX12" fmla="*/ 949780 w 1045245"/>
                  <a:gd name="connsiteY12" fmla="*/ 12580 h 334608"/>
                  <a:gd name="connsiteX13" fmla="*/ 1017366 w 1045245"/>
                  <a:gd name="connsiteY13" fmla="*/ 8605 h 334608"/>
                  <a:gd name="connsiteX14" fmla="*/ 1029293 w 1045245"/>
                  <a:gd name="connsiteY14" fmla="*/ 96069 h 334608"/>
                  <a:gd name="connsiteX15" fmla="*/ 1037244 w 1045245"/>
                  <a:gd name="connsiteY15" fmla="*/ 119923 h 334608"/>
                  <a:gd name="connsiteX16" fmla="*/ 1041220 w 1045245"/>
                  <a:gd name="connsiteY16" fmla="*/ 131850 h 334608"/>
                  <a:gd name="connsiteX17" fmla="*/ 1033268 w 1045245"/>
                  <a:gd name="connsiteY17" fmla="*/ 251119 h 334608"/>
                  <a:gd name="connsiteX18" fmla="*/ 1025317 w 1045245"/>
                  <a:gd name="connsiteY18" fmla="*/ 274973 h 334608"/>
                  <a:gd name="connsiteX19" fmla="*/ 1021341 w 1045245"/>
                  <a:gd name="connsiteY19" fmla="*/ 286900 h 334608"/>
                  <a:gd name="connsiteX20" fmla="*/ 1017366 w 1045245"/>
                  <a:gd name="connsiteY20" fmla="*/ 302803 h 334608"/>
                  <a:gd name="connsiteX21" fmla="*/ 1009414 w 1045245"/>
                  <a:gd name="connsiteY21" fmla="*/ 310754 h 334608"/>
                  <a:gd name="connsiteX22" fmla="*/ 890145 w 1045245"/>
                  <a:gd name="connsiteY22" fmla="*/ 314730 h 334608"/>
                  <a:gd name="connsiteX23" fmla="*/ 743046 w 1045245"/>
                  <a:gd name="connsiteY23" fmla="*/ 322681 h 334608"/>
                  <a:gd name="connsiteX24" fmla="*/ 667508 w 1045245"/>
                  <a:gd name="connsiteY24" fmla="*/ 326657 h 334608"/>
                  <a:gd name="connsiteX25" fmla="*/ 627752 w 1045245"/>
                  <a:gd name="connsiteY25" fmla="*/ 334608 h 334608"/>
                  <a:gd name="connsiteX26" fmla="*/ 55258 w 1045245"/>
                  <a:gd name="connsiteY26" fmla="*/ 330633 h 334608"/>
                  <a:gd name="connsiteX27" fmla="*/ 35380 w 1045245"/>
                  <a:gd name="connsiteY27" fmla="*/ 326657 h 334608"/>
                  <a:gd name="connsiteX28" fmla="*/ 19477 w 1045245"/>
                  <a:gd name="connsiteY28" fmla="*/ 310754 h 334608"/>
                  <a:gd name="connsiteX29" fmla="*/ 15501 w 1045245"/>
                  <a:gd name="connsiteY29" fmla="*/ 282925 h 334608"/>
                  <a:gd name="connsiteX30" fmla="*/ 7550 w 1045245"/>
                  <a:gd name="connsiteY30" fmla="*/ 259071 h 334608"/>
                  <a:gd name="connsiteX31" fmla="*/ 7550 w 1045245"/>
                  <a:gd name="connsiteY31" fmla="*/ 111972 h 334608"/>
                  <a:gd name="connsiteX32" fmla="*/ 19477 w 1045245"/>
                  <a:gd name="connsiteY32" fmla="*/ 76191 h 334608"/>
                  <a:gd name="connsiteX33" fmla="*/ 23453 w 1045245"/>
                  <a:gd name="connsiteY33" fmla="*/ 64264 h 334608"/>
                  <a:gd name="connsiteX34" fmla="*/ 23453 w 1045245"/>
                  <a:gd name="connsiteY34" fmla="*/ 24507 h 33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045245" h="334608">
                    <a:moveTo>
                      <a:pt x="23453" y="24507"/>
                    </a:moveTo>
                    <a:cubicBezTo>
                      <a:pt x="30079" y="17218"/>
                      <a:pt x="50046" y="22557"/>
                      <a:pt x="63209" y="20532"/>
                    </a:cubicBezTo>
                    <a:cubicBezTo>
                      <a:pt x="67351" y="19895"/>
                      <a:pt x="71045" y="17465"/>
                      <a:pt x="75136" y="16556"/>
                    </a:cubicBezTo>
                    <a:cubicBezTo>
                      <a:pt x="83005" y="14807"/>
                      <a:pt x="90959" y="13278"/>
                      <a:pt x="98990" y="12580"/>
                    </a:cubicBezTo>
                    <a:cubicBezTo>
                      <a:pt x="121473" y="10625"/>
                      <a:pt x="144047" y="9930"/>
                      <a:pt x="166576" y="8605"/>
                    </a:cubicBezTo>
                    <a:lnTo>
                      <a:pt x="393188" y="12580"/>
                    </a:lnTo>
                    <a:cubicBezTo>
                      <a:pt x="397376" y="12720"/>
                      <a:pt x="401086" y="15405"/>
                      <a:pt x="405115" y="16556"/>
                    </a:cubicBezTo>
                    <a:cubicBezTo>
                      <a:pt x="416783" y="19890"/>
                      <a:pt x="433412" y="23465"/>
                      <a:pt x="444872" y="24507"/>
                    </a:cubicBezTo>
                    <a:cubicBezTo>
                      <a:pt x="466029" y="26430"/>
                      <a:pt x="487279" y="27158"/>
                      <a:pt x="508482" y="28483"/>
                    </a:cubicBezTo>
                    <a:cubicBezTo>
                      <a:pt x="558840" y="27158"/>
                      <a:pt x="609238" y="26903"/>
                      <a:pt x="659557" y="24507"/>
                    </a:cubicBezTo>
                    <a:cubicBezTo>
                      <a:pt x="665015" y="24247"/>
                      <a:pt x="670206" y="22033"/>
                      <a:pt x="675460" y="20532"/>
                    </a:cubicBezTo>
                    <a:cubicBezTo>
                      <a:pt x="679490" y="19381"/>
                      <a:pt x="683198" y="16677"/>
                      <a:pt x="687387" y="16556"/>
                    </a:cubicBezTo>
                    <a:cubicBezTo>
                      <a:pt x="774825" y="14021"/>
                      <a:pt x="862316" y="13905"/>
                      <a:pt x="949780" y="12580"/>
                    </a:cubicBezTo>
                    <a:cubicBezTo>
                      <a:pt x="987520" y="0"/>
                      <a:pt x="965287" y="3870"/>
                      <a:pt x="1017366" y="8605"/>
                    </a:cubicBezTo>
                    <a:cubicBezTo>
                      <a:pt x="1020860" y="40052"/>
                      <a:pt x="1020648" y="67251"/>
                      <a:pt x="1029293" y="96069"/>
                    </a:cubicBezTo>
                    <a:cubicBezTo>
                      <a:pt x="1031701" y="104097"/>
                      <a:pt x="1034594" y="111972"/>
                      <a:pt x="1037244" y="119923"/>
                    </a:cubicBezTo>
                    <a:lnTo>
                      <a:pt x="1041220" y="131850"/>
                    </a:lnTo>
                    <a:cubicBezTo>
                      <a:pt x="1039323" y="181165"/>
                      <a:pt x="1045245" y="211196"/>
                      <a:pt x="1033268" y="251119"/>
                    </a:cubicBezTo>
                    <a:cubicBezTo>
                      <a:pt x="1030860" y="259147"/>
                      <a:pt x="1027967" y="267022"/>
                      <a:pt x="1025317" y="274973"/>
                    </a:cubicBezTo>
                    <a:cubicBezTo>
                      <a:pt x="1023992" y="278949"/>
                      <a:pt x="1022357" y="282834"/>
                      <a:pt x="1021341" y="286900"/>
                    </a:cubicBezTo>
                    <a:cubicBezTo>
                      <a:pt x="1020016" y="292201"/>
                      <a:pt x="1019810" y="297916"/>
                      <a:pt x="1017366" y="302803"/>
                    </a:cubicBezTo>
                    <a:cubicBezTo>
                      <a:pt x="1015690" y="306156"/>
                      <a:pt x="1013146" y="310404"/>
                      <a:pt x="1009414" y="310754"/>
                    </a:cubicBezTo>
                    <a:cubicBezTo>
                      <a:pt x="969809" y="314467"/>
                      <a:pt x="929901" y="313405"/>
                      <a:pt x="890145" y="314730"/>
                    </a:cubicBezTo>
                    <a:cubicBezTo>
                      <a:pt x="835090" y="333083"/>
                      <a:pt x="886333" y="317274"/>
                      <a:pt x="743046" y="322681"/>
                    </a:cubicBezTo>
                    <a:cubicBezTo>
                      <a:pt x="717850" y="323632"/>
                      <a:pt x="692687" y="325332"/>
                      <a:pt x="667508" y="326657"/>
                    </a:cubicBezTo>
                    <a:cubicBezTo>
                      <a:pt x="652819" y="331554"/>
                      <a:pt x="646028" y="334608"/>
                      <a:pt x="627752" y="334608"/>
                    </a:cubicBezTo>
                    <a:lnTo>
                      <a:pt x="55258" y="330633"/>
                    </a:lnTo>
                    <a:cubicBezTo>
                      <a:pt x="48632" y="329308"/>
                      <a:pt x="41287" y="329939"/>
                      <a:pt x="35380" y="326657"/>
                    </a:cubicBezTo>
                    <a:cubicBezTo>
                      <a:pt x="28827" y="323016"/>
                      <a:pt x="19477" y="310754"/>
                      <a:pt x="19477" y="310754"/>
                    </a:cubicBezTo>
                    <a:cubicBezTo>
                      <a:pt x="18152" y="301478"/>
                      <a:pt x="17608" y="292056"/>
                      <a:pt x="15501" y="282925"/>
                    </a:cubicBezTo>
                    <a:cubicBezTo>
                      <a:pt x="13616" y="274758"/>
                      <a:pt x="7550" y="259071"/>
                      <a:pt x="7550" y="259071"/>
                    </a:cubicBezTo>
                    <a:cubicBezTo>
                      <a:pt x="5060" y="204306"/>
                      <a:pt x="0" y="164820"/>
                      <a:pt x="7550" y="111972"/>
                    </a:cubicBezTo>
                    <a:cubicBezTo>
                      <a:pt x="7551" y="111966"/>
                      <a:pt x="17488" y="82157"/>
                      <a:pt x="19477" y="76191"/>
                    </a:cubicBezTo>
                    <a:lnTo>
                      <a:pt x="23453" y="64264"/>
                    </a:lnTo>
                    <a:cubicBezTo>
                      <a:pt x="28081" y="36488"/>
                      <a:pt x="16827" y="31796"/>
                      <a:pt x="23453" y="24507"/>
                    </a:cubicBezTo>
                    <a:close/>
                  </a:path>
                </a:pathLst>
              </a:cu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>
                <a:off x="520883" y="647744"/>
                <a:ext cx="905025" cy="275923"/>
              </a:xfrm>
              <a:custGeom>
                <a:avLst/>
                <a:gdLst>
                  <a:gd name="connsiteX0" fmla="*/ 1588 w 996694"/>
                  <a:gd name="connsiteY0" fmla="*/ 34278 h 315266"/>
                  <a:gd name="connsiteX1" fmla="*/ 20638 w 996694"/>
                  <a:gd name="connsiteY1" fmla="*/ 29516 h 315266"/>
                  <a:gd name="connsiteX2" fmla="*/ 49213 w 996694"/>
                  <a:gd name="connsiteY2" fmla="*/ 39041 h 315266"/>
                  <a:gd name="connsiteX3" fmla="*/ 92076 w 996694"/>
                  <a:gd name="connsiteY3" fmla="*/ 43803 h 315266"/>
                  <a:gd name="connsiteX4" fmla="*/ 106363 w 996694"/>
                  <a:gd name="connsiteY4" fmla="*/ 48566 h 315266"/>
                  <a:gd name="connsiteX5" fmla="*/ 149226 w 996694"/>
                  <a:gd name="connsiteY5" fmla="*/ 29516 h 315266"/>
                  <a:gd name="connsiteX6" fmla="*/ 163513 w 996694"/>
                  <a:gd name="connsiteY6" fmla="*/ 34278 h 315266"/>
                  <a:gd name="connsiteX7" fmla="*/ 177801 w 996694"/>
                  <a:gd name="connsiteY7" fmla="*/ 24753 h 315266"/>
                  <a:gd name="connsiteX8" fmla="*/ 192088 w 996694"/>
                  <a:gd name="connsiteY8" fmla="*/ 19991 h 315266"/>
                  <a:gd name="connsiteX9" fmla="*/ 206376 w 996694"/>
                  <a:gd name="connsiteY9" fmla="*/ 29516 h 315266"/>
                  <a:gd name="connsiteX10" fmla="*/ 239713 w 996694"/>
                  <a:gd name="connsiteY10" fmla="*/ 19991 h 315266"/>
                  <a:gd name="connsiteX11" fmla="*/ 254001 w 996694"/>
                  <a:gd name="connsiteY11" fmla="*/ 29516 h 315266"/>
                  <a:gd name="connsiteX12" fmla="*/ 277813 w 996694"/>
                  <a:gd name="connsiteY12" fmla="*/ 24753 h 315266"/>
                  <a:gd name="connsiteX13" fmla="*/ 339726 w 996694"/>
                  <a:gd name="connsiteY13" fmla="*/ 19991 h 315266"/>
                  <a:gd name="connsiteX14" fmla="*/ 368301 w 996694"/>
                  <a:gd name="connsiteY14" fmla="*/ 5703 h 315266"/>
                  <a:gd name="connsiteX15" fmla="*/ 382588 w 996694"/>
                  <a:gd name="connsiteY15" fmla="*/ 19991 h 315266"/>
                  <a:gd name="connsiteX16" fmla="*/ 396876 w 996694"/>
                  <a:gd name="connsiteY16" fmla="*/ 24753 h 315266"/>
                  <a:gd name="connsiteX17" fmla="*/ 434976 w 996694"/>
                  <a:gd name="connsiteY17" fmla="*/ 19991 h 315266"/>
                  <a:gd name="connsiteX18" fmla="*/ 449263 w 996694"/>
                  <a:gd name="connsiteY18" fmla="*/ 15228 h 315266"/>
                  <a:gd name="connsiteX19" fmla="*/ 463551 w 996694"/>
                  <a:gd name="connsiteY19" fmla="*/ 24753 h 315266"/>
                  <a:gd name="connsiteX20" fmla="*/ 482601 w 996694"/>
                  <a:gd name="connsiteY20" fmla="*/ 19991 h 315266"/>
                  <a:gd name="connsiteX21" fmla="*/ 511176 w 996694"/>
                  <a:gd name="connsiteY21" fmla="*/ 29516 h 315266"/>
                  <a:gd name="connsiteX22" fmla="*/ 525463 w 996694"/>
                  <a:gd name="connsiteY22" fmla="*/ 24753 h 315266"/>
                  <a:gd name="connsiteX23" fmla="*/ 554038 w 996694"/>
                  <a:gd name="connsiteY23" fmla="*/ 5703 h 315266"/>
                  <a:gd name="connsiteX24" fmla="*/ 592138 w 996694"/>
                  <a:gd name="connsiteY24" fmla="*/ 15228 h 315266"/>
                  <a:gd name="connsiteX25" fmla="*/ 620713 w 996694"/>
                  <a:gd name="connsiteY25" fmla="*/ 24753 h 315266"/>
                  <a:gd name="connsiteX26" fmla="*/ 635001 w 996694"/>
                  <a:gd name="connsiteY26" fmla="*/ 19991 h 315266"/>
                  <a:gd name="connsiteX27" fmla="*/ 663576 w 996694"/>
                  <a:gd name="connsiteY27" fmla="*/ 34278 h 315266"/>
                  <a:gd name="connsiteX28" fmla="*/ 677863 w 996694"/>
                  <a:gd name="connsiteY28" fmla="*/ 39041 h 315266"/>
                  <a:gd name="connsiteX29" fmla="*/ 692151 w 996694"/>
                  <a:gd name="connsiteY29" fmla="*/ 24753 h 315266"/>
                  <a:gd name="connsiteX30" fmla="*/ 706438 w 996694"/>
                  <a:gd name="connsiteY30" fmla="*/ 29516 h 315266"/>
                  <a:gd name="connsiteX31" fmla="*/ 735013 w 996694"/>
                  <a:gd name="connsiteY31" fmla="*/ 34278 h 315266"/>
                  <a:gd name="connsiteX32" fmla="*/ 754063 w 996694"/>
                  <a:gd name="connsiteY32" fmla="*/ 29516 h 315266"/>
                  <a:gd name="connsiteX33" fmla="*/ 782638 w 996694"/>
                  <a:gd name="connsiteY33" fmla="*/ 5703 h 315266"/>
                  <a:gd name="connsiteX34" fmla="*/ 796926 w 996694"/>
                  <a:gd name="connsiteY34" fmla="*/ 941 h 315266"/>
                  <a:gd name="connsiteX35" fmla="*/ 839788 w 996694"/>
                  <a:gd name="connsiteY35" fmla="*/ 5703 h 315266"/>
                  <a:gd name="connsiteX36" fmla="*/ 854076 w 996694"/>
                  <a:gd name="connsiteY36" fmla="*/ 15228 h 315266"/>
                  <a:gd name="connsiteX37" fmla="*/ 887413 w 996694"/>
                  <a:gd name="connsiteY37" fmla="*/ 19991 h 315266"/>
                  <a:gd name="connsiteX38" fmla="*/ 915988 w 996694"/>
                  <a:gd name="connsiteY38" fmla="*/ 19991 h 315266"/>
                  <a:gd name="connsiteX39" fmla="*/ 930276 w 996694"/>
                  <a:gd name="connsiteY39" fmla="*/ 24753 h 315266"/>
                  <a:gd name="connsiteX40" fmla="*/ 977901 w 996694"/>
                  <a:gd name="connsiteY40" fmla="*/ 24753 h 315266"/>
                  <a:gd name="connsiteX41" fmla="*/ 958851 w 996694"/>
                  <a:gd name="connsiteY41" fmla="*/ 48566 h 315266"/>
                  <a:gd name="connsiteX42" fmla="*/ 949326 w 996694"/>
                  <a:gd name="connsiteY42" fmla="*/ 77141 h 315266"/>
                  <a:gd name="connsiteX43" fmla="*/ 944563 w 996694"/>
                  <a:gd name="connsiteY43" fmla="*/ 96191 h 315266"/>
                  <a:gd name="connsiteX44" fmla="*/ 920751 w 996694"/>
                  <a:gd name="connsiteY44" fmla="*/ 124766 h 315266"/>
                  <a:gd name="connsiteX45" fmla="*/ 906463 w 996694"/>
                  <a:gd name="connsiteY45" fmla="*/ 129528 h 315266"/>
                  <a:gd name="connsiteX46" fmla="*/ 896938 w 996694"/>
                  <a:gd name="connsiteY46" fmla="*/ 143816 h 315266"/>
                  <a:gd name="connsiteX47" fmla="*/ 882651 w 996694"/>
                  <a:gd name="connsiteY47" fmla="*/ 148578 h 315266"/>
                  <a:gd name="connsiteX48" fmla="*/ 877888 w 996694"/>
                  <a:gd name="connsiteY48" fmla="*/ 162866 h 315266"/>
                  <a:gd name="connsiteX49" fmla="*/ 849313 w 996694"/>
                  <a:gd name="connsiteY49" fmla="*/ 181916 h 315266"/>
                  <a:gd name="connsiteX50" fmla="*/ 839788 w 996694"/>
                  <a:gd name="connsiteY50" fmla="*/ 196203 h 315266"/>
                  <a:gd name="connsiteX51" fmla="*/ 825501 w 996694"/>
                  <a:gd name="connsiteY51" fmla="*/ 205728 h 315266"/>
                  <a:gd name="connsiteX52" fmla="*/ 811213 w 996694"/>
                  <a:gd name="connsiteY52" fmla="*/ 234303 h 315266"/>
                  <a:gd name="connsiteX53" fmla="*/ 782638 w 996694"/>
                  <a:gd name="connsiteY53" fmla="*/ 243828 h 315266"/>
                  <a:gd name="connsiteX54" fmla="*/ 768351 w 996694"/>
                  <a:gd name="connsiteY54" fmla="*/ 258116 h 315266"/>
                  <a:gd name="connsiteX55" fmla="*/ 739776 w 996694"/>
                  <a:gd name="connsiteY55" fmla="*/ 267641 h 315266"/>
                  <a:gd name="connsiteX56" fmla="*/ 715963 w 996694"/>
                  <a:gd name="connsiteY56" fmla="*/ 272403 h 315266"/>
                  <a:gd name="connsiteX57" fmla="*/ 696913 w 996694"/>
                  <a:gd name="connsiteY57" fmla="*/ 277166 h 315266"/>
                  <a:gd name="connsiteX58" fmla="*/ 668338 w 996694"/>
                  <a:gd name="connsiteY58" fmla="*/ 286691 h 315266"/>
                  <a:gd name="connsiteX59" fmla="*/ 639763 w 996694"/>
                  <a:gd name="connsiteY59" fmla="*/ 296216 h 315266"/>
                  <a:gd name="connsiteX60" fmla="*/ 625476 w 996694"/>
                  <a:gd name="connsiteY60" fmla="*/ 300978 h 315266"/>
                  <a:gd name="connsiteX61" fmla="*/ 587376 w 996694"/>
                  <a:gd name="connsiteY61" fmla="*/ 305741 h 315266"/>
                  <a:gd name="connsiteX62" fmla="*/ 530226 w 996694"/>
                  <a:gd name="connsiteY62" fmla="*/ 315266 h 315266"/>
                  <a:gd name="connsiteX63" fmla="*/ 444501 w 996694"/>
                  <a:gd name="connsiteY63" fmla="*/ 310503 h 315266"/>
                  <a:gd name="connsiteX64" fmla="*/ 430213 w 996694"/>
                  <a:gd name="connsiteY64" fmla="*/ 305741 h 315266"/>
                  <a:gd name="connsiteX65" fmla="*/ 401638 w 996694"/>
                  <a:gd name="connsiteY65" fmla="*/ 300978 h 315266"/>
                  <a:gd name="connsiteX66" fmla="*/ 315913 w 996694"/>
                  <a:gd name="connsiteY66" fmla="*/ 296216 h 315266"/>
                  <a:gd name="connsiteX67" fmla="*/ 287338 w 996694"/>
                  <a:gd name="connsiteY67" fmla="*/ 286691 h 315266"/>
                  <a:gd name="connsiteX68" fmla="*/ 273051 w 996694"/>
                  <a:gd name="connsiteY68" fmla="*/ 281928 h 315266"/>
                  <a:gd name="connsiteX69" fmla="*/ 258763 w 996694"/>
                  <a:gd name="connsiteY69" fmla="*/ 272403 h 315266"/>
                  <a:gd name="connsiteX70" fmla="*/ 215901 w 996694"/>
                  <a:gd name="connsiteY70" fmla="*/ 258116 h 315266"/>
                  <a:gd name="connsiteX71" fmla="*/ 187326 w 996694"/>
                  <a:gd name="connsiteY71" fmla="*/ 243828 h 315266"/>
                  <a:gd name="connsiteX72" fmla="*/ 158751 w 996694"/>
                  <a:gd name="connsiteY72" fmla="*/ 234303 h 315266"/>
                  <a:gd name="connsiteX73" fmla="*/ 153988 w 996694"/>
                  <a:gd name="connsiteY73" fmla="*/ 220016 h 315266"/>
                  <a:gd name="connsiteX74" fmla="*/ 139701 w 996694"/>
                  <a:gd name="connsiteY74" fmla="*/ 215253 h 315266"/>
                  <a:gd name="connsiteX75" fmla="*/ 111126 w 996694"/>
                  <a:gd name="connsiteY75" fmla="*/ 200966 h 315266"/>
                  <a:gd name="connsiteX76" fmla="*/ 96838 w 996694"/>
                  <a:gd name="connsiteY76" fmla="*/ 191441 h 315266"/>
                  <a:gd name="connsiteX77" fmla="*/ 82551 w 996694"/>
                  <a:gd name="connsiteY77" fmla="*/ 186678 h 315266"/>
                  <a:gd name="connsiteX78" fmla="*/ 58738 w 996694"/>
                  <a:gd name="connsiteY78" fmla="*/ 167628 h 315266"/>
                  <a:gd name="connsiteX79" fmla="*/ 53976 w 996694"/>
                  <a:gd name="connsiteY79" fmla="*/ 153341 h 315266"/>
                  <a:gd name="connsiteX80" fmla="*/ 44451 w 996694"/>
                  <a:gd name="connsiteY80" fmla="*/ 139053 h 315266"/>
                  <a:gd name="connsiteX81" fmla="*/ 39688 w 996694"/>
                  <a:gd name="connsiteY81" fmla="*/ 120003 h 315266"/>
                  <a:gd name="connsiteX82" fmla="*/ 20638 w 996694"/>
                  <a:gd name="connsiteY82" fmla="*/ 91428 h 315266"/>
                  <a:gd name="connsiteX83" fmla="*/ 11113 w 996694"/>
                  <a:gd name="connsiteY83" fmla="*/ 77141 h 315266"/>
                  <a:gd name="connsiteX84" fmla="*/ 1588 w 996694"/>
                  <a:gd name="connsiteY84" fmla="*/ 34278 h 31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996694" h="315266">
                    <a:moveTo>
                      <a:pt x="1588" y="34278"/>
                    </a:moveTo>
                    <a:cubicBezTo>
                      <a:pt x="3176" y="26340"/>
                      <a:pt x="14125" y="28865"/>
                      <a:pt x="20638" y="29516"/>
                    </a:cubicBezTo>
                    <a:cubicBezTo>
                      <a:pt x="30628" y="30515"/>
                      <a:pt x="49213" y="39041"/>
                      <a:pt x="49213" y="39041"/>
                    </a:cubicBezTo>
                    <a:cubicBezTo>
                      <a:pt x="73026" y="31103"/>
                      <a:pt x="58739" y="32690"/>
                      <a:pt x="92076" y="43803"/>
                    </a:cubicBezTo>
                    <a:lnTo>
                      <a:pt x="106363" y="48566"/>
                    </a:lnTo>
                    <a:cubicBezTo>
                      <a:pt x="140368" y="37231"/>
                      <a:pt x="126584" y="44610"/>
                      <a:pt x="149226" y="29516"/>
                    </a:cubicBezTo>
                    <a:cubicBezTo>
                      <a:pt x="153988" y="31103"/>
                      <a:pt x="158561" y="35103"/>
                      <a:pt x="163513" y="34278"/>
                    </a:cubicBezTo>
                    <a:cubicBezTo>
                      <a:pt x="169159" y="33337"/>
                      <a:pt x="172681" y="27313"/>
                      <a:pt x="177801" y="24753"/>
                    </a:cubicBezTo>
                    <a:cubicBezTo>
                      <a:pt x="182291" y="22508"/>
                      <a:pt x="187326" y="21578"/>
                      <a:pt x="192088" y="19991"/>
                    </a:cubicBezTo>
                    <a:cubicBezTo>
                      <a:pt x="196851" y="23166"/>
                      <a:pt x="200710" y="28707"/>
                      <a:pt x="206376" y="29516"/>
                    </a:cubicBezTo>
                    <a:cubicBezTo>
                      <a:pt x="210560" y="30114"/>
                      <a:pt x="234353" y="21778"/>
                      <a:pt x="239713" y="19991"/>
                    </a:cubicBezTo>
                    <a:cubicBezTo>
                      <a:pt x="244476" y="23166"/>
                      <a:pt x="248321" y="28806"/>
                      <a:pt x="254001" y="29516"/>
                    </a:cubicBezTo>
                    <a:cubicBezTo>
                      <a:pt x="262033" y="30520"/>
                      <a:pt x="269768" y="25647"/>
                      <a:pt x="277813" y="24753"/>
                    </a:cubicBezTo>
                    <a:cubicBezTo>
                      <a:pt x="298385" y="22467"/>
                      <a:pt x="319088" y="21578"/>
                      <a:pt x="339726" y="19991"/>
                    </a:cubicBezTo>
                    <a:cubicBezTo>
                      <a:pt x="343203" y="17673"/>
                      <a:pt x="361729" y="3512"/>
                      <a:pt x="368301" y="5703"/>
                    </a:cubicBezTo>
                    <a:cubicBezTo>
                      <a:pt x="374691" y="7833"/>
                      <a:pt x="376984" y="16255"/>
                      <a:pt x="382588" y="19991"/>
                    </a:cubicBezTo>
                    <a:cubicBezTo>
                      <a:pt x="386765" y="22776"/>
                      <a:pt x="392113" y="23166"/>
                      <a:pt x="396876" y="24753"/>
                    </a:cubicBezTo>
                    <a:cubicBezTo>
                      <a:pt x="409576" y="23166"/>
                      <a:pt x="422384" y="22281"/>
                      <a:pt x="434976" y="19991"/>
                    </a:cubicBezTo>
                    <a:cubicBezTo>
                      <a:pt x="439915" y="19093"/>
                      <a:pt x="444311" y="14403"/>
                      <a:pt x="449263" y="15228"/>
                    </a:cubicBezTo>
                    <a:cubicBezTo>
                      <a:pt x="454909" y="16169"/>
                      <a:pt x="458788" y="21578"/>
                      <a:pt x="463551" y="24753"/>
                    </a:cubicBezTo>
                    <a:cubicBezTo>
                      <a:pt x="469901" y="23166"/>
                      <a:pt x="476088" y="19340"/>
                      <a:pt x="482601" y="19991"/>
                    </a:cubicBezTo>
                    <a:cubicBezTo>
                      <a:pt x="492591" y="20990"/>
                      <a:pt x="511176" y="29516"/>
                      <a:pt x="511176" y="29516"/>
                    </a:cubicBezTo>
                    <a:cubicBezTo>
                      <a:pt x="515938" y="27928"/>
                      <a:pt x="521075" y="27191"/>
                      <a:pt x="525463" y="24753"/>
                    </a:cubicBezTo>
                    <a:cubicBezTo>
                      <a:pt x="535470" y="19193"/>
                      <a:pt x="554038" y="5703"/>
                      <a:pt x="554038" y="5703"/>
                    </a:cubicBezTo>
                    <a:cubicBezTo>
                      <a:pt x="582149" y="33814"/>
                      <a:pt x="551988" y="11578"/>
                      <a:pt x="592138" y="15228"/>
                    </a:cubicBezTo>
                    <a:cubicBezTo>
                      <a:pt x="602137" y="16137"/>
                      <a:pt x="620713" y="24753"/>
                      <a:pt x="620713" y="24753"/>
                    </a:cubicBezTo>
                    <a:cubicBezTo>
                      <a:pt x="625476" y="23166"/>
                      <a:pt x="629981" y="19991"/>
                      <a:pt x="635001" y="19991"/>
                    </a:cubicBezTo>
                    <a:cubicBezTo>
                      <a:pt x="646971" y="19991"/>
                      <a:pt x="653945" y="29462"/>
                      <a:pt x="663576" y="34278"/>
                    </a:cubicBezTo>
                    <a:cubicBezTo>
                      <a:pt x="668066" y="36523"/>
                      <a:pt x="673101" y="37453"/>
                      <a:pt x="677863" y="39041"/>
                    </a:cubicBezTo>
                    <a:cubicBezTo>
                      <a:pt x="682626" y="34278"/>
                      <a:pt x="685761" y="26883"/>
                      <a:pt x="692151" y="24753"/>
                    </a:cubicBezTo>
                    <a:cubicBezTo>
                      <a:pt x="696913" y="23166"/>
                      <a:pt x="701538" y="28427"/>
                      <a:pt x="706438" y="29516"/>
                    </a:cubicBezTo>
                    <a:cubicBezTo>
                      <a:pt x="715864" y="31611"/>
                      <a:pt x="725488" y="32691"/>
                      <a:pt x="735013" y="34278"/>
                    </a:cubicBezTo>
                    <a:cubicBezTo>
                      <a:pt x="741363" y="32691"/>
                      <a:pt x="748047" y="32094"/>
                      <a:pt x="754063" y="29516"/>
                    </a:cubicBezTo>
                    <a:cubicBezTo>
                      <a:pt x="775882" y="20166"/>
                      <a:pt x="762037" y="19437"/>
                      <a:pt x="782638" y="5703"/>
                    </a:cubicBezTo>
                    <a:cubicBezTo>
                      <a:pt x="786815" y="2918"/>
                      <a:pt x="792163" y="2528"/>
                      <a:pt x="796926" y="941"/>
                    </a:cubicBezTo>
                    <a:cubicBezTo>
                      <a:pt x="829389" y="22584"/>
                      <a:pt x="788458" y="0"/>
                      <a:pt x="839788" y="5703"/>
                    </a:cubicBezTo>
                    <a:cubicBezTo>
                      <a:pt x="845477" y="6335"/>
                      <a:pt x="848593" y="13583"/>
                      <a:pt x="854076" y="15228"/>
                    </a:cubicBezTo>
                    <a:cubicBezTo>
                      <a:pt x="864828" y="18454"/>
                      <a:pt x="876301" y="18403"/>
                      <a:pt x="887413" y="19991"/>
                    </a:cubicBezTo>
                    <a:cubicBezTo>
                      <a:pt x="925516" y="32690"/>
                      <a:pt x="877887" y="19991"/>
                      <a:pt x="915988" y="19991"/>
                    </a:cubicBezTo>
                    <a:cubicBezTo>
                      <a:pt x="921008" y="19991"/>
                      <a:pt x="925513" y="23166"/>
                      <a:pt x="930276" y="24753"/>
                    </a:cubicBezTo>
                    <a:cubicBezTo>
                      <a:pt x="945074" y="19821"/>
                      <a:pt x="962266" y="11724"/>
                      <a:pt x="977901" y="24753"/>
                    </a:cubicBezTo>
                    <a:cubicBezTo>
                      <a:pt x="996694" y="40414"/>
                      <a:pt x="960347" y="48067"/>
                      <a:pt x="958851" y="48566"/>
                    </a:cubicBezTo>
                    <a:cubicBezTo>
                      <a:pt x="955676" y="58091"/>
                      <a:pt x="951761" y="67401"/>
                      <a:pt x="949326" y="77141"/>
                    </a:cubicBezTo>
                    <a:cubicBezTo>
                      <a:pt x="947738" y="83491"/>
                      <a:pt x="947141" y="90175"/>
                      <a:pt x="944563" y="96191"/>
                    </a:cubicBezTo>
                    <a:cubicBezTo>
                      <a:pt x="941049" y="104389"/>
                      <a:pt x="927615" y="120190"/>
                      <a:pt x="920751" y="124766"/>
                    </a:cubicBezTo>
                    <a:cubicBezTo>
                      <a:pt x="916574" y="127551"/>
                      <a:pt x="911226" y="127941"/>
                      <a:pt x="906463" y="129528"/>
                    </a:cubicBezTo>
                    <a:cubicBezTo>
                      <a:pt x="903288" y="134291"/>
                      <a:pt x="901408" y="140240"/>
                      <a:pt x="896938" y="143816"/>
                    </a:cubicBezTo>
                    <a:cubicBezTo>
                      <a:pt x="893018" y="146952"/>
                      <a:pt x="886201" y="145028"/>
                      <a:pt x="882651" y="148578"/>
                    </a:cubicBezTo>
                    <a:cubicBezTo>
                      <a:pt x="879101" y="152128"/>
                      <a:pt x="881438" y="159316"/>
                      <a:pt x="877888" y="162866"/>
                    </a:cubicBezTo>
                    <a:cubicBezTo>
                      <a:pt x="869793" y="170961"/>
                      <a:pt x="849313" y="181916"/>
                      <a:pt x="849313" y="181916"/>
                    </a:cubicBezTo>
                    <a:cubicBezTo>
                      <a:pt x="846138" y="186678"/>
                      <a:pt x="843835" y="192156"/>
                      <a:pt x="839788" y="196203"/>
                    </a:cubicBezTo>
                    <a:cubicBezTo>
                      <a:pt x="835741" y="200250"/>
                      <a:pt x="829077" y="201259"/>
                      <a:pt x="825501" y="205728"/>
                    </a:cubicBezTo>
                    <a:cubicBezTo>
                      <a:pt x="815641" y="218053"/>
                      <a:pt x="827270" y="224268"/>
                      <a:pt x="811213" y="234303"/>
                    </a:cubicBezTo>
                    <a:cubicBezTo>
                      <a:pt x="802699" y="239624"/>
                      <a:pt x="782638" y="243828"/>
                      <a:pt x="782638" y="243828"/>
                    </a:cubicBezTo>
                    <a:cubicBezTo>
                      <a:pt x="777876" y="248591"/>
                      <a:pt x="774239" y="254845"/>
                      <a:pt x="768351" y="258116"/>
                    </a:cubicBezTo>
                    <a:cubicBezTo>
                      <a:pt x="759574" y="262992"/>
                      <a:pt x="749301" y="264466"/>
                      <a:pt x="739776" y="267641"/>
                    </a:cubicBezTo>
                    <a:cubicBezTo>
                      <a:pt x="732097" y="270201"/>
                      <a:pt x="723865" y="270647"/>
                      <a:pt x="715963" y="272403"/>
                    </a:cubicBezTo>
                    <a:cubicBezTo>
                      <a:pt x="709573" y="273823"/>
                      <a:pt x="703182" y="275285"/>
                      <a:pt x="696913" y="277166"/>
                    </a:cubicBezTo>
                    <a:cubicBezTo>
                      <a:pt x="687296" y="280051"/>
                      <a:pt x="677863" y="283516"/>
                      <a:pt x="668338" y="286691"/>
                    </a:cubicBezTo>
                    <a:lnTo>
                      <a:pt x="639763" y="296216"/>
                    </a:lnTo>
                    <a:cubicBezTo>
                      <a:pt x="635001" y="297803"/>
                      <a:pt x="630457" y="300355"/>
                      <a:pt x="625476" y="300978"/>
                    </a:cubicBezTo>
                    <a:cubicBezTo>
                      <a:pt x="612776" y="302566"/>
                      <a:pt x="600033" y="303842"/>
                      <a:pt x="587376" y="305741"/>
                    </a:cubicBezTo>
                    <a:cubicBezTo>
                      <a:pt x="568277" y="308606"/>
                      <a:pt x="530226" y="315266"/>
                      <a:pt x="530226" y="315266"/>
                    </a:cubicBezTo>
                    <a:cubicBezTo>
                      <a:pt x="501651" y="313678"/>
                      <a:pt x="472991" y="313216"/>
                      <a:pt x="444501" y="310503"/>
                    </a:cubicBezTo>
                    <a:cubicBezTo>
                      <a:pt x="439503" y="310027"/>
                      <a:pt x="435114" y="306830"/>
                      <a:pt x="430213" y="305741"/>
                    </a:cubicBezTo>
                    <a:cubicBezTo>
                      <a:pt x="420787" y="303646"/>
                      <a:pt x="411261" y="301780"/>
                      <a:pt x="401638" y="300978"/>
                    </a:cubicBezTo>
                    <a:cubicBezTo>
                      <a:pt x="373118" y="298601"/>
                      <a:pt x="344488" y="297803"/>
                      <a:pt x="315913" y="296216"/>
                    </a:cubicBezTo>
                    <a:lnTo>
                      <a:pt x="287338" y="286691"/>
                    </a:lnTo>
                    <a:cubicBezTo>
                      <a:pt x="282576" y="285103"/>
                      <a:pt x="277228" y="284713"/>
                      <a:pt x="273051" y="281928"/>
                    </a:cubicBezTo>
                    <a:cubicBezTo>
                      <a:pt x="268288" y="278753"/>
                      <a:pt x="263994" y="274728"/>
                      <a:pt x="258763" y="272403"/>
                    </a:cubicBezTo>
                    <a:cubicBezTo>
                      <a:pt x="258753" y="272399"/>
                      <a:pt x="223050" y="260499"/>
                      <a:pt x="215901" y="258116"/>
                    </a:cubicBezTo>
                    <a:cubicBezTo>
                      <a:pt x="163796" y="240748"/>
                      <a:pt x="242715" y="268446"/>
                      <a:pt x="187326" y="243828"/>
                    </a:cubicBezTo>
                    <a:cubicBezTo>
                      <a:pt x="178151" y="239750"/>
                      <a:pt x="158751" y="234303"/>
                      <a:pt x="158751" y="234303"/>
                    </a:cubicBezTo>
                    <a:cubicBezTo>
                      <a:pt x="157163" y="229541"/>
                      <a:pt x="157538" y="223566"/>
                      <a:pt x="153988" y="220016"/>
                    </a:cubicBezTo>
                    <a:cubicBezTo>
                      <a:pt x="150438" y="216466"/>
                      <a:pt x="144191" y="217498"/>
                      <a:pt x="139701" y="215253"/>
                    </a:cubicBezTo>
                    <a:cubicBezTo>
                      <a:pt x="102780" y="196792"/>
                      <a:pt x="147029" y="212933"/>
                      <a:pt x="111126" y="200966"/>
                    </a:cubicBezTo>
                    <a:cubicBezTo>
                      <a:pt x="106363" y="197791"/>
                      <a:pt x="101958" y="194001"/>
                      <a:pt x="96838" y="191441"/>
                    </a:cubicBezTo>
                    <a:cubicBezTo>
                      <a:pt x="92348" y="189196"/>
                      <a:pt x="86471" y="189814"/>
                      <a:pt x="82551" y="186678"/>
                    </a:cubicBezTo>
                    <a:cubicBezTo>
                      <a:pt x="51778" y="162059"/>
                      <a:pt x="94650" y="179600"/>
                      <a:pt x="58738" y="167628"/>
                    </a:cubicBezTo>
                    <a:cubicBezTo>
                      <a:pt x="57151" y="162866"/>
                      <a:pt x="56221" y="157831"/>
                      <a:pt x="53976" y="153341"/>
                    </a:cubicBezTo>
                    <a:cubicBezTo>
                      <a:pt x="51416" y="148221"/>
                      <a:pt x="46706" y="144314"/>
                      <a:pt x="44451" y="139053"/>
                    </a:cubicBezTo>
                    <a:cubicBezTo>
                      <a:pt x="41873" y="133037"/>
                      <a:pt x="42615" y="125857"/>
                      <a:pt x="39688" y="120003"/>
                    </a:cubicBezTo>
                    <a:cubicBezTo>
                      <a:pt x="34568" y="109764"/>
                      <a:pt x="26988" y="100953"/>
                      <a:pt x="20638" y="91428"/>
                    </a:cubicBezTo>
                    <a:lnTo>
                      <a:pt x="11113" y="77141"/>
                    </a:lnTo>
                    <a:cubicBezTo>
                      <a:pt x="16051" y="32700"/>
                      <a:pt x="0" y="42216"/>
                      <a:pt x="1588" y="34278"/>
                    </a:cubicBez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78" name="TextBox 49"/>
              <p:cNvSpPr txBox="1"/>
              <p:nvPr/>
            </p:nvSpPr>
            <p:spPr>
              <a:xfrm>
                <a:off x="649544" y="412305"/>
                <a:ext cx="713544" cy="22896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1100" b="1">
                    <a:solidFill>
                      <a:schemeClr val="bg1"/>
                    </a:solidFill>
                    <a:latin typeface="Trebuchet MS" pitchFamily="34" charset="0"/>
                  </a:rPr>
                  <a:t>+63,9%</a:t>
                </a:r>
              </a:p>
            </p:txBody>
          </p:sp>
          <p:sp>
            <p:nvSpPr>
              <p:cNvPr id="79" name="TextBox 50"/>
              <p:cNvSpPr txBox="1"/>
              <p:nvPr/>
            </p:nvSpPr>
            <p:spPr>
              <a:xfrm>
                <a:off x="650618" y="239390"/>
                <a:ext cx="713544" cy="22896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1100" b="1">
                    <a:solidFill>
                      <a:schemeClr val="bg1"/>
                    </a:solidFill>
                    <a:latin typeface="Trebuchet MS" pitchFamily="34" charset="0"/>
                  </a:rPr>
                  <a:t>+8,0%</a:t>
                </a:r>
              </a:p>
            </p:txBody>
          </p:sp>
        </p:grpSp>
        <p:pic>
          <p:nvPicPr>
            <p:cNvPr id="74" name="Рисунок 73" descr="2b_vintage-cognac-nude-glass-359571-rel3f726b41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946030" cy="1406770"/>
            </a:xfrm>
            <a:prstGeom prst="rect">
              <a:avLst/>
            </a:prstGeom>
          </p:spPr>
        </p:pic>
      </p:grpSp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234917" y="1726392"/>
          <a:ext cx="4572032" cy="5330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1000132"/>
                <a:gridCol w="928694"/>
              </a:tblGrid>
              <a:tr h="536978"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atin typeface="Trebuchet MS" pitchFamily="34" charset="0"/>
                          <a:cs typeface="Arial" pitchFamily="34" charset="0"/>
                        </a:rPr>
                        <a:t>ИНФОРМАЦИЯ </a:t>
                      </a:r>
                    </a:p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atin typeface="Trebuchet MS" pitchFamily="34" charset="0"/>
                          <a:cs typeface="Arial" pitchFamily="34" charset="0"/>
                        </a:rPr>
                        <a:t>О КОНТРОЛЬНОЙ РАБОТЕ</a:t>
                      </a:r>
                      <a:endParaRPr lang="ru-RU" sz="12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atin typeface="Trebuchet MS" pitchFamily="34" charset="0"/>
                          <a:cs typeface="Arial" pitchFamily="34" charset="0"/>
                        </a:rPr>
                        <a:t>9 месяцев 2018</a:t>
                      </a:r>
                      <a:r>
                        <a:rPr lang="ru-RU" sz="1200" b="0" baseline="0" dirty="0" smtClean="0">
                          <a:latin typeface="Trebuchet MS" pitchFamily="34" charset="0"/>
                          <a:cs typeface="Arial" pitchFamily="34" charset="0"/>
                        </a:rPr>
                        <a:t> года</a:t>
                      </a:r>
                      <a:endParaRPr lang="ru-RU" sz="12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atin typeface="Trebuchet MS" pitchFamily="34" charset="0"/>
                          <a:cs typeface="Arial" pitchFamily="34" charset="0"/>
                        </a:rPr>
                        <a:t>9</a:t>
                      </a:r>
                      <a:r>
                        <a:rPr lang="ru-RU" sz="1200" b="0" baseline="0" dirty="0" smtClean="0">
                          <a:latin typeface="Trebuchet MS" pitchFamily="34" charset="0"/>
                          <a:cs typeface="Arial" pitchFamily="34" charset="0"/>
                        </a:rPr>
                        <a:t> месяцев </a:t>
                      </a:r>
                      <a:r>
                        <a:rPr lang="ru-RU" sz="1200" b="0" dirty="0" smtClean="0">
                          <a:latin typeface="Trebuchet MS" pitchFamily="34" charset="0"/>
                          <a:cs typeface="Arial" pitchFamily="34" charset="0"/>
                        </a:rPr>
                        <a:t>2019 года</a:t>
                      </a:r>
                      <a:endParaRPr lang="ru-RU" sz="12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154">
                <a:tc>
                  <a:txBody>
                    <a:bodyPr/>
                    <a:lstStyle/>
                    <a:p>
                      <a:pPr marL="0" marR="0" indent="0" algn="just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 smtClean="0">
                        <a:latin typeface="Trebuchet MS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rebuchet MS" pitchFamily="34" charset="0"/>
                          <a:cs typeface="Arial" pitchFamily="34" charset="0"/>
                        </a:rPr>
                        <a:t>Контрольные</a:t>
                      </a:r>
                      <a:r>
                        <a:rPr lang="ru-RU" sz="1000" b="0" baseline="0" dirty="0" smtClean="0">
                          <a:latin typeface="Trebuchet MS" pitchFamily="34" charset="0"/>
                          <a:cs typeface="Arial" pitchFamily="34" charset="0"/>
                        </a:rPr>
                        <a:t> проверки</a:t>
                      </a:r>
                      <a:endParaRPr lang="ru-RU" sz="10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rebuchet MS" pitchFamily="34" charset="0"/>
                          <a:cs typeface="Arial" pitchFamily="34" charset="0"/>
                        </a:rPr>
                        <a:t>16</a:t>
                      </a:r>
                      <a:endParaRPr lang="ru-RU" sz="100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rebuchet MS" pitchFamily="34" charset="0"/>
                          <a:cs typeface="Arial" pitchFamily="34" charset="0"/>
                        </a:rPr>
                        <a:t>17</a:t>
                      </a:r>
                      <a:endParaRPr lang="ru-RU" sz="100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rebuchet MS" pitchFamily="34" charset="0"/>
                          <a:cs typeface="Arial" pitchFamily="34" charset="0"/>
                        </a:rPr>
                        <a:t>Выявлено нарушений</a:t>
                      </a:r>
                      <a:endParaRPr lang="ru-RU" sz="10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rebuchet MS" pitchFamily="34" charset="0"/>
                          <a:cs typeface="Arial" pitchFamily="34" charset="0"/>
                        </a:rPr>
                        <a:t>14</a:t>
                      </a:r>
                      <a:endParaRPr lang="ru-RU" sz="100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rebuchet MS" pitchFamily="34" charset="0"/>
                          <a:cs typeface="Arial" pitchFamily="34" charset="0"/>
                        </a:rPr>
                        <a:t>17</a:t>
                      </a:r>
                      <a:endParaRPr lang="ru-RU" sz="100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rebuchet MS" pitchFamily="34" charset="0"/>
                          <a:cs typeface="Arial" pitchFamily="34" charset="0"/>
                        </a:rPr>
                        <a:t>Проверено АП, декалитры</a:t>
                      </a:r>
                      <a:endParaRPr lang="ru-RU" sz="10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rebuchet MS" pitchFamily="34" charset="0"/>
                          <a:cs typeface="Arial" pitchFamily="34" charset="0"/>
                        </a:rPr>
                        <a:t>381,4</a:t>
                      </a:r>
                      <a:endParaRPr lang="ru-RU" sz="100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rebuchet MS" pitchFamily="34" charset="0"/>
                          <a:cs typeface="Arial" pitchFamily="34" charset="0"/>
                        </a:rPr>
                        <a:t>2310,3</a:t>
                      </a:r>
                      <a:endParaRPr lang="ru-RU" sz="100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6978"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rebuchet MS" pitchFamily="34" charset="0"/>
                          <a:cs typeface="Arial" pitchFamily="34" charset="0"/>
                        </a:rPr>
                        <a:t>Выявлено, декалитры</a:t>
                      </a:r>
                      <a:endParaRPr lang="ru-RU" sz="10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cs typeface="Arial" pitchFamily="34" charset="0"/>
                        </a:rPr>
                        <a:t>23,5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cs typeface="Arial" pitchFamily="34" charset="0"/>
                        </a:rPr>
                        <a:t>113,7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6978"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rebuchet MS" pitchFamily="34" charset="0"/>
                          <a:cs typeface="Arial" pitchFamily="34" charset="0"/>
                        </a:rPr>
                        <a:t>Конфисковано (с учетом прошлых лет), декалитры</a:t>
                      </a:r>
                      <a:endParaRPr lang="ru-RU" sz="10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cs typeface="Arial" pitchFamily="34" charset="0"/>
                        </a:rPr>
                        <a:t>252,7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cs typeface="Arial" pitchFamily="34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6978"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rebuchet MS" pitchFamily="34" charset="0"/>
                          <a:cs typeface="Arial" pitchFamily="34" charset="0"/>
                        </a:rPr>
                        <a:t>Составлено</a:t>
                      </a:r>
                      <a:r>
                        <a:rPr lang="ru-RU" sz="1000" b="0" baseline="0" dirty="0" smtClean="0">
                          <a:latin typeface="Trebuchet MS" pitchFamily="34" charset="0"/>
                          <a:cs typeface="Arial" pitchFamily="34" charset="0"/>
                        </a:rPr>
                        <a:t> протоколов</a:t>
                      </a:r>
                      <a:endParaRPr lang="ru-RU" sz="10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cs typeface="Arial" pitchFamily="34" charset="0"/>
                        </a:rPr>
                        <a:t>14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cs typeface="Arial" pitchFamily="34" charset="0"/>
                        </a:rPr>
                        <a:t>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6978"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rebuchet MS" pitchFamily="34" charset="0"/>
                          <a:cs typeface="Arial" pitchFamily="34" charset="0"/>
                        </a:rPr>
                        <a:t>Привлечены к административной ответственности</a:t>
                      </a:r>
                      <a:endParaRPr lang="ru-RU" sz="10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cs typeface="Arial" pitchFamily="34" charset="0"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cs typeface="Arial" pitchFamily="34" charset="0"/>
                        </a:rPr>
                        <a:t>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6978"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rebuchet MS" pitchFamily="34" charset="0"/>
                          <a:cs typeface="Arial" pitchFamily="34" charset="0"/>
                        </a:rPr>
                        <a:t>Сумма наложенных штрафов, тыс.руб.</a:t>
                      </a:r>
                      <a:endParaRPr lang="ru-RU" sz="1000" b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rebuchet MS" pitchFamily="34" charset="0"/>
                          <a:cs typeface="Arial" pitchFamily="34" charset="0"/>
                        </a:rPr>
                        <a:t>455,00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rebuchet MS" pitchFamily="34" charset="0"/>
                          <a:cs typeface="Arial" pitchFamily="34" charset="0"/>
                        </a:rPr>
                        <a:t>350,00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6978"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dirty="0" smtClean="0">
                          <a:latin typeface="Trebuchet MS" pitchFamily="34" charset="0"/>
                          <a:cs typeface="Arial" pitchFamily="34" charset="0"/>
                        </a:rPr>
                        <a:t>Мероприятия по контролю без взаимодействия</a:t>
                      </a:r>
                      <a:endParaRPr lang="ru-RU" sz="1000" b="0" i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rebuchet MS" pitchFamily="34" charset="0"/>
                          <a:cs typeface="Arial" pitchFamily="34" charset="0"/>
                        </a:rPr>
                        <a:t>19</a:t>
                      </a:r>
                      <a:endParaRPr lang="ru-RU" sz="100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rebuchet MS" pitchFamily="34" charset="0"/>
                          <a:cs typeface="Arial" pitchFamily="34" charset="0"/>
                        </a:rPr>
                        <a:t>33</a:t>
                      </a:r>
                      <a:endParaRPr lang="ru-RU" sz="100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2187">
                <a:tc>
                  <a:txBody>
                    <a:bodyPr/>
                    <a:lstStyle/>
                    <a:p>
                      <a:pPr marL="0" marR="0" indent="0" algn="ctr" defTabSz="911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dirty="0" smtClean="0">
                          <a:latin typeface="Trebuchet MS" pitchFamily="34" charset="0"/>
                          <a:cs typeface="Arial" pitchFamily="34" charset="0"/>
                        </a:rPr>
                        <a:t>Вынесено предостережений</a:t>
                      </a:r>
                      <a:endParaRPr lang="ru-RU" sz="1000" b="0" i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>
                          <a:latin typeface="Trebuchet MS" pitchFamily="34" charset="0"/>
                          <a:cs typeface="Arial" pitchFamily="34" charset="0"/>
                        </a:rPr>
                        <a:t>15</a:t>
                      </a:r>
                      <a:endParaRPr lang="ru-RU" sz="1000" b="0" i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>
                          <a:latin typeface="Trebuchet MS" pitchFamily="34" charset="0"/>
                          <a:cs typeface="Arial" pitchFamily="34" charset="0"/>
                        </a:rPr>
                        <a:t>13</a:t>
                      </a:r>
                      <a:endParaRPr lang="ru-RU" sz="1000" b="0" i="0" dirty="0">
                        <a:latin typeface="Trebuchet MS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ACD8B-CFAE-42F6-9390-59B3D9CFC55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06355" y="1369202"/>
          <a:ext cx="3000396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6355" y="154756"/>
            <a:ext cx="3071834" cy="10464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550" dirty="0" smtClean="0">
                <a:solidFill>
                  <a:schemeClr val="tx1"/>
                </a:solidFill>
                <a:latin typeface="Trebuchet MS" pitchFamily="34" charset="0"/>
              </a:rPr>
              <a:t>Сводная таблица розничных продаж алкогольной продукции (крепкий алкоголь) за 9 месяцев 2017-2019 гг.</a:t>
            </a:r>
            <a:endParaRPr lang="ru-RU" sz="155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92503" y="154756"/>
            <a:ext cx="2928958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550" dirty="0" smtClean="0">
                <a:latin typeface="Trebuchet MS" pitchFamily="34" charset="0"/>
              </a:rPr>
              <a:t>Сводная таблица розничных продаж пива, пивных напитков, сидра и медовухи за 9 месяцев 2017-2019 гг.</a:t>
            </a:r>
            <a:endParaRPr lang="ru-RU" sz="1550" dirty="0">
              <a:latin typeface="Trebuchet MS" pitchFamily="34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3449627" y="1369202"/>
          <a:ext cx="3143272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07213" y="154757"/>
            <a:ext cx="2949562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550" dirty="0" smtClean="0">
                <a:latin typeface="Trebuchet MS" pitchFamily="34" charset="0"/>
              </a:rPr>
              <a:t>Сводная таблица производства пива, пивных напитков, сидра и медовухи за 9 месяцев 2017-2019 гг.</a:t>
            </a:r>
            <a:endParaRPr lang="ru-RU" sz="1550" dirty="0">
              <a:latin typeface="Trebuchet MS" pitchFamily="34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6592899" y="1369202"/>
          <a:ext cx="2928958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E9C8680-3990-46E4-A487-D579E486FB3E}" type="slidenum">
              <a:rPr lang="ru-RU" smtClean="0"/>
              <a:pPr>
                <a:defRPr/>
              </a:pPr>
              <a:t>5</a:t>
            </a:fld>
            <a:endParaRPr lang="ru-RU" smtClean="0"/>
          </a:p>
        </p:txBody>
      </p:sp>
      <p:graphicFrame>
        <p:nvGraphicFramePr>
          <p:cNvPr id="7" name="Диаграмма 8"/>
          <p:cNvGraphicFramePr>
            <a:graphicFrameLocks/>
          </p:cNvGraphicFramePr>
          <p:nvPr/>
        </p:nvGraphicFramePr>
        <p:xfrm>
          <a:off x="3306751" y="940574"/>
          <a:ext cx="6143668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20669" y="154756"/>
            <a:ext cx="8929750" cy="8309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32" tIns="45715" rIns="91432" bIns="45715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latin typeface="Trebuchet MS" pitchFamily="34" charset="0"/>
                <a:cs typeface="Times New Roman" pitchFamily="18" charset="0"/>
              </a:rPr>
              <a:t>Пресечение незаконной деятельности по </a:t>
            </a:r>
            <a:r>
              <a:rPr lang="ru-RU" sz="1600" b="1" dirty="0" smtClean="0">
                <a:solidFill>
                  <a:srgbClr val="FF0000"/>
                </a:solidFill>
                <a:latin typeface="Trebuchet MS" pitchFamily="34" charset="0"/>
                <a:cs typeface="Times New Roman" pitchFamily="18" charset="0"/>
              </a:rPr>
              <a:t>ПРОИЗВОДСТВУ, ХРАНЕНИЮ</a:t>
            </a:r>
            <a:r>
              <a:rPr lang="ru-RU" sz="1600" b="1" dirty="0" smtClean="0">
                <a:latin typeface="Trebuchet MS" pitchFamily="34" charset="0"/>
                <a:cs typeface="Times New Roman" pitchFamily="18" charset="0"/>
              </a:rPr>
              <a:t> и </a:t>
            </a:r>
            <a:r>
              <a:rPr lang="ru-RU" sz="1600" b="1" dirty="0" smtClean="0">
                <a:solidFill>
                  <a:srgbClr val="FF0000"/>
                </a:solidFill>
                <a:latin typeface="Trebuchet MS" pitchFamily="34" charset="0"/>
                <a:cs typeface="Times New Roman" pitchFamily="18" charset="0"/>
              </a:rPr>
              <a:t>ОБОРОТУ</a:t>
            </a:r>
            <a:r>
              <a:rPr lang="ru-RU" sz="1600" b="1" dirty="0" smtClean="0">
                <a:latin typeface="Trebuchet MS" pitchFamily="34" charset="0"/>
                <a:cs typeface="Times New Roman" pitchFamily="18" charset="0"/>
              </a:rPr>
              <a:t> алкогольной </a:t>
            </a:r>
            <a:r>
              <a:rPr lang="ru-RU" sz="1600" b="1" dirty="0">
                <a:latin typeface="Trebuchet MS" pitchFamily="34" charset="0"/>
                <a:cs typeface="Times New Roman" pitchFamily="18" charset="0"/>
              </a:rPr>
              <a:t>и спиртосодержащей продукции </a:t>
            </a:r>
            <a:r>
              <a:rPr lang="ru-RU" sz="1600" b="1" dirty="0" smtClean="0">
                <a:latin typeface="Trebuchet MS" pitchFamily="34" charset="0"/>
                <a:cs typeface="Times New Roman" pitchFamily="18" charset="0"/>
              </a:rPr>
              <a:t>за 2016-2018 </a:t>
            </a:r>
            <a:r>
              <a:rPr lang="ru-RU" sz="1600" b="1" dirty="0">
                <a:latin typeface="Trebuchet MS" pitchFamily="34" charset="0"/>
                <a:cs typeface="Times New Roman" pitchFamily="18" charset="0"/>
              </a:rPr>
              <a:t>годы и </a:t>
            </a:r>
            <a:r>
              <a:rPr lang="ru-RU" sz="1600" b="1" dirty="0" smtClean="0">
                <a:latin typeface="Trebuchet MS" pitchFamily="34" charset="0"/>
                <a:cs typeface="Times New Roman" pitchFamily="18" charset="0"/>
              </a:rPr>
              <a:t>9 месяцев 2019 года, в том числе совместно с правоохранительными органами</a:t>
            </a:r>
            <a:endParaRPr lang="ru-RU" sz="1600" b="1" dirty="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64007" y="1869268"/>
            <a:ext cx="78581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rebuchet MS" pitchFamily="34" charset="0"/>
              </a:rPr>
              <a:t>ЦЕХА</a:t>
            </a:r>
            <a:endParaRPr lang="ru-RU" dirty="0">
              <a:latin typeface="Trebuchet MS" pitchFamily="34" charset="0"/>
            </a:endParaRPr>
          </a:p>
        </p:txBody>
      </p:sp>
      <p:graphicFrame>
        <p:nvGraphicFramePr>
          <p:cNvPr id="12" name="Диаграмма 8"/>
          <p:cNvGraphicFramePr>
            <a:graphicFrameLocks/>
          </p:cNvGraphicFramePr>
          <p:nvPr/>
        </p:nvGraphicFramePr>
        <p:xfrm>
          <a:off x="3449627" y="4012408"/>
          <a:ext cx="6143637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Picture 5" descr="\\10.10.35.127\Media\08 Отдел\Архив значимых мероприятий\2018\Значимое ул. Изоплит ДЕЛА НЕТ\ФОТО\IMG_20180806_124608.jpg"/>
          <p:cNvPicPr>
            <a:picLocks noChangeAspect="1" noChangeArrowheads="1"/>
          </p:cNvPicPr>
          <p:nvPr/>
        </p:nvPicPr>
        <p:blipFill>
          <a:blip r:embed="rId4"/>
          <a:srcRect r="14583"/>
          <a:stretch>
            <a:fillRect/>
          </a:stretch>
        </p:blipFill>
        <p:spPr bwMode="auto">
          <a:xfrm>
            <a:off x="449231" y="4012408"/>
            <a:ext cx="342902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0669" y="1154888"/>
            <a:ext cx="3571900" cy="207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ACD8B-CFAE-42F6-9390-59B3D9CFC55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06421" y="511946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Пресечение незаконного оборота </a:t>
            </a:r>
            <a:r>
              <a:rPr lang="ru-RU" dirty="0" err="1" smtClean="0"/>
              <a:t>фармсубстанции</a:t>
            </a:r>
            <a:endParaRPr lang="ru-RU" dirty="0"/>
          </a:p>
        </p:txBody>
      </p:sp>
      <p:pic>
        <p:nvPicPr>
          <p:cNvPr id="1026" name="Picture 2" descr="\\10.10.35.127\Media\08 Отдел\2010-2019 АРХИВ ЗНАЧИМЫХ МЕРОПРИЯТИЙ  !!!! привет от Насти!!!!!!!!!!!!!!!!!!!!!!!!!!!\2019\66 Содействие  Значимое Екатеринбург Горнистов - Испытателей 16 Ж 24.06.2019\фото\фото и видео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17" y="3512342"/>
            <a:ext cx="2303876" cy="3071834"/>
          </a:xfrm>
          <a:prstGeom prst="rect">
            <a:avLst/>
          </a:prstGeom>
          <a:noFill/>
        </p:spPr>
      </p:pic>
      <p:pic>
        <p:nvPicPr>
          <p:cNvPr id="1027" name="Picture 3" descr="\\10.10.35.127\Media\08 Отдел\2010-2019 АРХИВ ЗНАЧИМЫХ МЕРОПРИЯТИЙ  !!!! привет от Насти!!!!!!!!!!!!!!!!!!!!!!!!!!!\2019\66 Содействие Значимое Екатеринбург, ул. Луганская 16.08.2019\Фото по мероприятию 16.08.2019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917" y="1154888"/>
            <a:ext cx="3048021" cy="2286016"/>
          </a:xfrm>
          <a:prstGeom prst="rect">
            <a:avLst/>
          </a:prstGeom>
          <a:noFill/>
        </p:spPr>
      </p:pic>
      <p:pic>
        <p:nvPicPr>
          <p:cNvPr id="1028" name="Picture 4" descr="\\10.10.35.127\Media\08 Отдел\2010-2019 АРХИВ ЗНАЧИМЫХ МЕРОПРИЯТИЙ  !!!! привет от Насти!!!!!!!!!!!!!!!!!!!!!!!!!!!\2019\66 Содействие Значимое Екатеринбург, ул. Луганская 16.08.2019\Фото по мероприятию 16.08.2019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0563" y="1154888"/>
            <a:ext cx="3048021" cy="2286016"/>
          </a:xfrm>
          <a:prstGeom prst="rect">
            <a:avLst/>
          </a:prstGeom>
          <a:noFill/>
        </p:spPr>
      </p:pic>
      <p:pic>
        <p:nvPicPr>
          <p:cNvPr id="1029" name="Picture 5" descr="\\10.10.35.127\Media\08 Отдел\2010-2019 АРХИВ ЗНАЧИМЫХ МЕРОПРИЯТИЙ  !!!! привет от Насти!!!!!!!!!!!!!!!!!!!!!!!!!!!\2019\66 Содействие Значимое Полевской тракт Екатеринбург 08.06.2019\Заявка значимое 08.06.2019\Склад Полевской тракт 17 км\20190608_0929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0023" y="1154888"/>
            <a:ext cx="3048021" cy="228601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06685" y="3869532"/>
            <a:ext cx="6357982" cy="24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Trebuchet MS" pitchFamily="34" charset="0"/>
              </a:rPr>
              <a:t>МРУ </a:t>
            </a:r>
            <a:r>
              <a:rPr lang="ru-RU" sz="1400" dirty="0" err="1" smtClean="0">
                <a:solidFill>
                  <a:schemeClr val="tx1"/>
                </a:solidFill>
                <a:latin typeface="Trebuchet MS" pitchFamily="34" charset="0"/>
              </a:rPr>
              <a:t>Росалкогольрегулирования</a:t>
            </a:r>
            <a:r>
              <a:rPr lang="ru-RU" sz="1400" dirty="0" smtClean="0">
                <a:solidFill>
                  <a:schemeClr val="tx1"/>
                </a:solidFill>
                <a:latin typeface="Trebuchet MS" pitchFamily="34" charset="0"/>
              </a:rPr>
              <a:t> по </a:t>
            </a:r>
            <a:r>
              <a:rPr lang="ru-RU" sz="1400" dirty="0" err="1" smtClean="0">
                <a:solidFill>
                  <a:schemeClr val="tx1"/>
                </a:solidFill>
                <a:latin typeface="Trebuchet MS" pitchFamily="34" charset="0"/>
              </a:rPr>
              <a:t>УрФО</a:t>
            </a:r>
            <a:r>
              <a:rPr lang="ru-RU" sz="1400" dirty="0" smtClean="0">
                <a:solidFill>
                  <a:schemeClr val="tx1"/>
                </a:solidFill>
                <a:latin typeface="Trebuchet MS" pitchFamily="34" charset="0"/>
              </a:rPr>
              <a:t>  усиливает меры по пресечению нелегального оборота этилового спирта в виде </a:t>
            </a:r>
            <a:r>
              <a:rPr lang="ru-RU" sz="1400" dirty="0" err="1" smtClean="0">
                <a:solidFill>
                  <a:schemeClr val="tx1"/>
                </a:solidFill>
                <a:latin typeface="Trebuchet MS" pitchFamily="34" charset="0"/>
              </a:rPr>
              <a:t>фармсубстанции</a:t>
            </a:r>
            <a:r>
              <a:rPr lang="ru-RU" sz="1400" dirty="0" smtClean="0">
                <a:solidFill>
                  <a:schemeClr val="tx1"/>
                </a:solidFill>
                <a:latin typeface="Trebuchet MS" pitchFamily="34" charset="0"/>
              </a:rPr>
              <a:t>. В рамках мер по ужесточению ответственности за незаконный оборот медицинского спирта, в частности, изымается перевозящий его транспорт и емкости для перевозки. </a:t>
            </a:r>
          </a:p>
          <a:p>
            <a:pPr algn="just"/>
            <a:endParaRPr lang="ru-RU" sz="1400" dirty="0" smtClean="0">
              <a:solidFill>
                <a:schemeClr val="tx1"/>
              </a:solidFill>
              <a:latin typeface="Trebuchet MS" pitchFamily="34" charset="0"/>
            </a:endParaRP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Trebuchet MS" pitchFamily="34" charset="0"/>
              </a:rPr>
              <a:t>В рамках мер по контролю используются: усиление ответственности за незаконный оборот </a:t>
            </a:r>
            <a:r>
              <a:rPr lang="ru-RU" sz="1400" dirty="0" err="1" smtClean="0">
                <a:solidFill>
                  <a:schemeClr val="tx1"/>
                </a:solidFill>
                <a:latin typeface="Trebuchet MS" pitchFamily="34" charset="0"/>
              </a:rPr>
              <a:t>медспирта</a:t>
            </a:r>
            <a:r>
              <a:rPr lang="ru-RU" sz="1400" dirty="0" smtClean="0">
                <a:solidFill>
                  <a:schemeClr val="tx1"/>
                </a:solidFill>
                <a:latin typeface="Trebuchet MS" pitchFamily="34" charset="0"/>
              </a:rPr>
              <a:t>, пресечение его поставок на нелегальный рынок, включая меры по изъятию транспортных средств и емкостного оборудования, отмена оборота антисептических медицинских растворов и другие.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8"/>
          <p:cNvSpPr>
            <a:spLocks noGrp="1"/>
          </p:cNvSpPr>
          <p:nvPr>
            <p:ph type="title"/>
          </p:nvPr>
        </p:nvSpPr>
        <p:spPr>
          <a:xfrm>
            <a:off x="377825" y="225425"/>
            <a:ext cx="9072563" cy="64293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изменения объёмов изъятой из незаконного оборота алкогольной продукции наименование «Водка», «Пиво и пивные напитки» за 2016-2018 годы и 9 месяцев 2019 года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799B8-320A-4F48-8E4A-B2B8B85C9692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6" name="Диаграмма 9"/>
          <p:cNvGraphicFramePr>
            <a:graphicFrameLocks/>
          </p:cNvGraphicFramePr>
          <p:nvPr/>
        </p:nvGraphicFramePr>
        <p:xfrm>
          <a:off x="377793" y="1154888"/>
          <a:ext cx="8985281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11"/>
          <p:cNvGraphicFramePr>
            <a:graphicFrameLocks/>
          </p:cNvGraphicFramePr>
          <p:nvPr/>
        </p:nvGraphicFramePr>
        <p:xfrm>
          <a:off x="377793" y="3940970"/>
          <a:ext cx="9001188" cy="351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BC2A9A-E1BB-4754-B3CD-8DA9F12F434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34917" y="511946"/>
            <a:ext cx="9358378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Структура выявленных правонарушений за 9 месяцев 2019 в сравнении с аналогичным периодом 2018 года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306355" y="1012012"/>
          <a:ext cx="4786346" cy="6143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Диаграмма 14"/>
          <p:cNvGraphicFramePr/>
          <p:nvPr/>
        </p:nvGraphicFramePr>
        <p:xfrm>
          <a:off x="4521197" y="1083450"/>
          <a:ext cx="5072098" cy="6131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949561" y="6369862"/>
          <a:ext cx="3286148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86148"/>
              </a:tblGrid>
              <a:tr h="25003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</a:t>
                      </a:r>
                      <a:r>
                        <a:rPr lang="ru-RU" sz="1200" baseline="0" dirty="0" smtClean="0"/>
                        <a:t> месяцев 2019 года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 месяцев 2018 года</a:t>
                      </a:r>
                      <a:endParaRPr lang="ru-RU" sz="1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53672F-70A9-4BC3-B20B-E5A7057785A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92107" y="440508"/>
            <a:ext cx="871543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rebuchet MS" pitchFamily="34" charset="0"/>
              </a:rPr>
              <a:t>Контрольные мероприятия по пресечению незаконного оборота пива и пивных напитков на территории </a:t>
            </a:r>
            <a:r>
              <a:rPr lang="ru-RU" dirty="0" err="1" smtClean="0">
                <a:latin typeface="Trebuchet MS" pitchFamily="34" charset="0"/>
              </a:rPr>
              <a:t>Ямало</a:t>
            </a:r>
            <a:r>
              <a:rPr lang="ru-RU" dirty="0" smtClean="0">
                <a:latin typeface="Trebuchet MS" pitchFamily="34" charset="0"/>
              </a:rPr>
              <a:t> – Ненецкого автономного округа                        за 9 месяцев 2019 года </a:t>
            </a:r>
            <a:endParaRPr lang="ru-RU" dirty="0">
              <a:latin typeface="Trebuchet MS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34917" y="1297764"/>
          <a:ext cx="3714776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806817" y="1369202"/>
          <a:ext cx="5786478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13420</TotalTime>
  <Words>780</Words>
  <Application>Microsoft Office PowerPoint</Application>
  <PresentationFormat>Произвольный</PresentationFormat>
  <Paragraphs>207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Динамика изменения объёмов изъятой из незаконного оборота алкогольной продукции наименование «Водка», «Пиво и пивные напитки» за 2016-2018 годы и 9 месяцев 2019 года</vt:lpstr>
      <vt:lpstr>Слайд 8</vt:lpstr>
      <vt:lpstr>Слайд 9</vt:lpstr>
      <vt:lpstr>Слайд 10</vt:lpstr>
      <vt:lpstr>Слайд 11</vt:lpstr>
      <vt:lpstr>Спасибо за внимание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novik-oi</dc:creator>
  <cp:lastModifiedBy>korelin-YE</cp:lastModifiedBy>
  <cp:revision>1416</cp:revision>
  <cp:lastPrinted>2017-02-09T10:57:24Z</cp:lastPrinted>
  <dcterms:created xsi:type="dcterms:W3CDTF">2017-02-06T08:26:13Z</dcterms:created>
  <dcterms:modified xsi:type="dcterms:W3CDTF">2019-10-25T06:44:31Z</dcterms:modified>
</cp:coreProperties>
</file>